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87" r:id="rId2"/>
    <p:sldId id="288" r:id="rId3"/>
    <p:sldId id="256" r:id="rId4"/>
    <p:sldId id="284" r:id="rId5"/>
    <p:sldId id="285" r:id="rId6"/>
    <p:sldId id="286" r:id="rId7"/>
    <p:sldId id="260" r:id="rId8"/>
    <p:sldId id="261" r:id="rId9"/>
    <p:sldId id="262" r:id="rId10"/>
    <p:sldId id="283" r:id="rId11"/>
    <p:sldId id="257" r:id="rId12"/>
    <p:sldId id="258" r:id="rId13"/>
    <p:sldId id="259" r:id="rId14"/>
    <p:sldId id="263" r:id="rId15"/>
    <p:sldId id="264" r:id="rId16"/>
    <p:sldId id="265" r:id="rId17"/>
    <p:sldId id="276" r:id="rId18"/>
    <p:sldId id="281" r:id="rId19"/>
    <p:sldId id="282" r:id="rId20"/>
    <p:sldId id="280" r:id="rId21"/>
    <p:sldId id="275" r:id="rId22"/>
    <p:sldId id="277" r:id="rId23"/>
    <p:sldId id="279" r:id="rId24"/>
    <p:sldId id="278" r:id="rId25"/>
    <p:sldId id="266" r:id="rId26"/>
    <p:sldId id="268" r:id="rId27"/>
    <p:sldId id="267" r:id="rId28"/>
    <p:sldId id="269" r:id="rId29"/>
    <p:sldId id="270" r:id="rId30"/>
    <p:sldId id="271" r:id="rId31"/>
    <p:sldId id="272" r:id="rId32"/>
    <p:sldId id="273" r:id="rId33"/>
    <p:sldId id="27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p:restoredTop sz="94655"/>
  </p:normalViewPr>
  <p:slideViewPr>
    <p:cSldViewPr>
      <p:cViewPr>
        <p:scale>
          <a:sx n="125" d="100"/>
          <a:sy n="125" d="100"/>
        </p:scale>
        <p:origin x="-122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https://reichert2121.sharepoint.com/Doctors%20Q%20to%20Z/Shared%20Documents/Victoria/GP%20for%20Me/3%20Supporting%20Frail%20Seniors/TORCH%20Residential%20Care/Evaluation/Final%20Report/Data/TORCH%20Time%20Series%20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reichert2121.sharepoint.com/Doctors%20Q%20to%20Z/Shared%20Documents/Victoria/GP%20for%20Me/3%20Supporting%20Frail%20Seniors/TORCH%20Residential%20Care/Evaluation/Final%20Report/TORCH%20Graph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ttps://reichert2121.sharepoint.com/Doctors%20Q%20to%20Z/Shared%20Documents/Victoria/GP%20for%20Me/3%20Supporting%20Frail%20Seniors/TORCH%20Residential%20Care/Evaluation/Final%20Report/TORCH%20Graph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reichert2121.sharepoint.com/Doctors%20Q%20to%20Z/Shared%20Documents/Victoria/GP%20for%20Me/3%20Supporting%20Frail%20Seniors/TORCH%20Residential%20Care/Evaluation/Final%20Report/TORCH%20Graph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https://reichert2121.sharepoint.com/Doctors%20Q%20to%20Z/Shared%20Documents/Victoria/GP%20for%20Me/3%20Supporting%20Frail%20Seniors/TORCH%20Residential%20Care/Evaluation/Final%20Report/TORCH%20Graph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000" b="1" dirty="0" smtClean="0"/>
              <a:t>Fig. 1 – Decrease in % patients with Hospitalizations and ER transfers</a:t>
            </a:r>
            <a:endParaRPr lang="en-CA" sz="2000" b="1" dirty="0"/>
          </a:p>
        </c:rich>
      </c:tx>
      <c:overlay val="0"/>
      <c:spPr>
        <a:noFill/>
        <a:ln>
          <a:noFill/>
        </a:ln>
        <a:effectLst/>
      </c:spPr>
    </c:title>
    <c:autoTitleDeleted val="0"/>
    <c:plotArea>
      <c:layout/>
      <c:lineChart>
        <c:grouping val="standard"/>
        <c:varyColors val="0"/>
        <c:ser>
          <c:idx val="0"/>
          <c:order val="0"/>
          <c:tx>
            <c:strRef>
              <c:f>'Hosp+ER'!$B$11</c:f>
              <c:strCache>
                <c:ptCount val="1"/>
                <c:pt idx="0">
                  <c:v>Hospitalization</c:v>
                </c:pt>
              </c:strCache>
            </c:strRef>
          </c:tx>
          <c:spPr>
            <a:ln w="28575" cap="rnd">
              <a:solidFill>
                <a:schemeClr val="accent1"/>
              </a:solidFill>
              <a:round/>
            </a:ln>
            <a:effectLst/>
          </c:spPr>
          <c:marker>
            <c:symbol val="none"/>
          </c:marker>
          <c:cat>
            <c:numRef>
              <c:f>'Hosp+ER'!$A$12:$A$13</c:f>
              <c:numCache>
                <c:formatCode>General</c:formatCode>
                <c:ptCount val="2"/>
                <c:pt idx="0">
                  <c:v>2014</c:v>
                </c:pt>
                <c:pt idx="1">
                  <c:v>2015</c:v>
                </c:pt>
              </c:numCache>
            </c:numRef>
          </c:cat>
          <c:val>
            <c:numRef>
              <c:f>'Hosp+ER'!$B$12:$B$13</c:f>
              <c:numCache>
                <c:formatCode>0.0%</c:formatCode>
                <c:ptCount val="2"/>
                <c:pt idx="0">
                  <c:v>0.17299999999999999</c:v>
                </c:pt>
                <c:pt idx="1">
                  <c:v>0.13275000000000001</c:v>
                </c:pt>
              </c:numCache>
            </c:numRef>
          </c:val>
          <c:smooth val="0"/>
        </c:ser>
        <c:ser>
          <c:idx val="1"/>
          <c:order val="1"/>
          <c:tx>
            <c:strRef>
              <c:f>'Hosp+ER'!$C$11</c:f>
              <c:strCache>
                <c:ptCount val="1"/>
                <c:pt idx="0">
                  <c:v>ER</c:v>
                </c:pt>
              </c:strCache>
            </c:strRef>
          </c:tx>
          <c:spPr>
            <a:ln w="28575" cap="rnd">
              <a:solidFill>
                <a:schemeClr val="accent2"/>
              </a:solidFill>
              <a:round/>
            </a:ln>
            <a:effectLst/>
          </c:spPr>
          <c:marker>
            <c:symbol val="none"/>
          </c:marker>
          <c:cat>
            <c:numRef>
              <c:f>'Hosp+ER'!$A$12:$A$13</c:f>
              <c:numCache>
                <c:formatCode>General</c:formatCode>
                <c:ptCount val="2"/>
                <c:pt idx="0">
                  <c:v>2014</c:v>
                </c:pt>
                <c:pt idx="1">
                  <c:v>2015</c:v>
                </c:pt>
              </c:numCache>
            </c:numRef>
          </c:cat>
          <c:val>
            <c:numRef>
              <c:f>'Hosp+ER'!$C$12:$C$13</c:f>
              <c:numCache>
                <c:formatCode>0.0%</c:formatCode>
                <c:ptCount val="2"/>
                <c:pt idx="0">
                  <c:v>0.153</c:v>
                </c:pt>
                <c:pt idx="1">
                  <c:v>9.2499999999999999E-2</c:v>
                </c:pt>
              </c:numCache>
            </c:numRef>
          </c:val>
          <c:smooth val="0"/>
        </c:ser>
        <c:dLbls>
          <c:showLegendKey val="0"/>
          <c:showVal val="0"/>
          <c:showCatName val="0"/>
          <c:showSerName val="0"/>
          <c:showPercent val="0"/>
          <c:showBubbleSize val="0"/>
        </c:dLbls>
        <c:marker val="1"/>
        <c:smooth val="0"/>
        <c:axId val="124487168"/>
        <c:axId val="124488704"/>
      </c:lineChart>
      <c:catAx>
        <c:axId val="12448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24488704"/>
        <c:crosses val="autoZero"/>
        <c:auto val="1"/>
        <c:lblAlgn val="ctr"/>
        <c:lblOffset val="100"/>
        <c:noMultiLvlLbl val="0"/>
      </c:catAx>
      <c:valAx>
        <c:axId val="124488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2448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CA" sz="2000" b="1" dirty="0"/>
              <a:t>Fig.</a:t>
            </a:r>
            <a:r>
              <a:rPr lang="en-CA" sz="2000" b="1" baseline="0" dirty="0"/>
              <a:t> </a:t>
            </a:r>
            <a:r>
              <a:rPr lang="en-CA" sz="2000" b="1" baseline="0" dirty="0" smtClean="0"/>
              <a:t>2 – GPs, h</a:t>
            </a:r>
            <a:r>
              <a:rPr lang="en-CA" sz="2000" b="1" dirty="0" smtClean="0"/>
              <a:t>ow</a:t>
            </a:r>
            <a:r>
              <a:rPr lang="en-CA" sz="2000" b="1" baseline="0" dirty="0" smtClean="0"/>
              <a:t> </a:t>
            </a:r>
            <a:r>
              <a:rPr lang="en-CA" sz="2000" b="1" baseline="0" dirty="0"/>
              <a:t>often do you feel included in the care team?</a:t>
            </a:r>
            <a:endParaRPr lang="en-CA" sz="2000" b="1" dirty="0"/>
          </a:p>
        </c:rich>
      </c:tx>
      <c:layout>
        <c:manualLayout>
          <c:xMode val="edge"/>
          <c:yMode val="edge"/>
          <c:x val="0.17228533266082"/>
          <c:y val="2.06959192341621E-2"/>
        </c:manualLayout>
      </c:layout>
      <c:overlay val="0"/>
      <c:spPr>
        <a:noFill/>
        <a:ln>
          <a:noFill/>
        </a:ln>
        <a:effectLst/>
      </c:spPr>
    </c:title>
    <c:autoTitleDeleted val="0"/>
    <c:plotArea>
      <c:layout>
        <c:manualLayout>
          <c:layoutTarget val="inner"/>
          <c:xMode val="edge"/>
          <c:yMode val="edge"/>
          <c:x val="0.19571581352947501"/>
          <c:y val="0.27151498978164401"/>
          <c:w val="0.64558520225993798"/>
          <c:h val="0.59652372708546098"/>
        </c:manualLayout>
      </c:layout>
      <c:pieChart>
        <c:varyColors val="1"/>
        <c:ser>
          <c:idx val="0"/>
          <c:order val="0"/>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Lbls>
            <c:dLbl>
              <c:idx val="0"/>
              <c:layout>
                <c:manualLayout>
                  <c:x val="-0.17238036503717999"/>
                  <c:y val="-0.16557710004596701"/>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54172853526993"/>
                  <c:y val="0.13867207431268799"/>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'Physician Survey'!$A$46:$A$50</c:f>
              <c:strCache>
                <c:ptCount val="5"/>
                <c:pt idx="0">
                  <c:v>Always</c:v>
                </c:pt>
                <c:pt idx="1">
                  <c:v>Often</c:v>
                </c:pt>
                <c:pt idx="2">
                  <c:v>Sometimes</c:v>
                </c:pt>
                <c:pt idx="3">
                  <c:v>Rarely</c:v>
                </c:pt>
                <c:pt idx="4">
                  <c:v>Never</c:v>
                </c:pt>
              </c:strCache>
            </c:strRef>
          </c:cat>
          <c:val>
            <c:numRef>
              <c:f>'Physician Survey'!$B$46:$B$50</c:f>
              <c:numCache>
                <c:formatCode>General</c:formatCode>
                <c:ptCount val="5"/>
                <c:pt idx="0">
                  <c:v>11</c:v>
                </c:pt>
                <c:pt idx="1">
                  <c:v>4</c:v>
                </c:pt>
                <c:pt idx="2">
                  <c:v>0</c:v>
                </c:pt>
                <c:pt idx="3">
                  <c:v>0</c:v>
                </c:pt>
                <c:pt idx="4">
                  <c:v>0</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000" b="1" dirty="0" smtClean="0"/>
              <a:t>Fig. 3 – Changes in Key Indicators</a:t>
            </a:r>
            <a:endParaRPr lang="en-CA" sz="2000" b="1" dirty="0"/>
          </a:p>
        </c:rich>
      </c:tx>
      <c:overlay val="0"/>
      <c:spPr>
        <a:noFill/>
        <a:ln>
          <a:noFill/>
        </a:ln>
        <a:effectLst/>
      </c:spPr>
    </c:title>
    <c:autoTitleDeleted val="0"/>
    <c:plotArea>
      <c:layout/>
      <c:barChart>
        <c:barDir val="col"/>
        <c:grouping val="clustered"/>
        <c:varyColors val="0"/>
        <c:ser>
          <c:idx val="0"/>
          <c:order val="0"/>
          <c:tx>
            <c:strRef>
              <c:f>'Chart Audit'!$B$12</c:f>
              <c:strCache>
                <c:ptCount val="1"/>
                <c:pt idx="0">
                  <c:v>2014</c:v>
                </c:pt>
              </c:strCache>
            </c:strRef>
          </c:tx>
          <c:spPr>
            <a:solidFill>
              <a:schemeClr val="accent1"/>
            </a:solidFill>
            <a:ln>
              <a:noFill/>
            </a:ln>
            <a:effectLst/>
          </c:spPr>
          <c:invertIfNegative val="0"/>
          <c:dLbls>
            <c:dLbl>
              <c:idx val="0"/>
              <c:tx>
                <c:rich>
                  <a:bodyPr/>
                  <a:lstStyle/>
                  <a:p>
                    <a:r>
                      <a:rPr lang="it-IT" dirty="0" smtClean="0"/>
                      <a:t>45%</a:t>
                    </a:r>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pt-BR" smtClean="0"/>
                      <a:t>37%</a:t>
                    </a:r>
                    <a:endParaRPr lang="pt-BR"/>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pt-BR" smtClean="0"/>
                      <a:t>53%</a:t>
                    </a:r>
                    <a:endParaRPr lang="pt-BR"/>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is-IS" smtClean="0"/>
                      <a:t>26%</a:t>
                    </a:r>
                    <a:endParaRPr lang="is-IS"/>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Audit'!$A$13:$A$16</c:f>
              <c:strCache>
                <c:ptCount val="4"/>
                <c:pt idx="0">
                  <c:v>First visit in 7 days</c:v>
                </c:pt>
                <c:pt idx="1">
                  <c:v>% 1 visit/90 days</c:v>
                </c:pt>
                <c:pt idx="2">
                  <c:v>ACP complete</c:v>
                </c:pt>
                <c:pt idx="3">
                  <c:v>Care Conference attendance</c:v>
                </c:pt>
              </c:strCache>
            </c:strRef>
          </c:cat>
          <c:val>
            <c:numRef>
              <c:f>'Chart Audit'!$B$13:$B$16</c:f>
              <c:numCache>
                <c:formatCode>General</c:formatCode>
                <c:ptCount val="4"/>
                <c:pt idx="0">
                  <c:v>45</c:v>
                </c:pt>
                <c:pt idx="1">
                  <c:v>37</c:v>
                </c:pt>
                <c:pt idx="2">
                  <c:v>53</c:v>
                </c:pt>
                <c:pt idx="3">
                  <c:v>26</c:v>
                </c:pt>
              </c:numCache>
            </c:numRef>
          </c:val>
        </c:ser>
        <c:ser>
          <c:idx val="1"/>
          <c:order val="1"/>
          <c:tx>
            <c:strRef>
              <c:f>'Chart Audit'!$C$12</c:f>
              <c:strCache>
                <c:ptCount val="1"/>
                <c:pt idx="0">
                  <c:v>2015</c:v>
                </c:pt>
              </c:strCache>
            </c:strRef>
          </c:tx>
          <c:spPr>
            <a:solidFill>
              <a:schemeClr val="accent2"/>
            </a:solidFill>
            <a:ln>
              <a:noFill/>
            </a:ln>
            <a:effectLst/>
          </c:spPr>
          <c:invertIfNegative val="0"/>
          <c:dLbls>
            <c:dLbl>
              <c:idx val="0"/>
              <c:tx>
                <c:rich>
                  <a:bodyPr/>
                  <a:lstStyle/>
                  <a:p>
                    <a:r>
                      <a:rPr lang="it-IT" smtClean="0"/>
                      <a:t>85%</a:t>
                    </a:r>
                    <a:endParaRPr lang="it-IT"/>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pt-BR" smtClean="0"/>
                      <a:t>97%</a:t>
                    </a:r>
                    <a:endParaRPr lang="pt-BR"/>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smtClean="0"/>
                      <a:t>90%</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is-IS" smtClean="0"/>
                      <a:t>32%</a:t>
                    </a:r>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Audit'!$A$13:$A$16</c:f>
              <c:strCache>
                <c:ptCount val="4"/>
                <c:pt idx="0">
                  <c:v>First visit in 7 days</c:v>
                </c:pt>
                <c:pt idx="1">
                  <c:v>% 1 visit/90 days</c:v>
                </c:pt>
                <c:pt idx="2">
                  <c:v>ACP complete</c:v>
                </c:pt>
                <c:pt idx="3">
                  <c:v>Care Conference attendance</c:v>
                </c:pt>
              </c:strCache>
            </c:strRef>
          </c:cat>
          <c:val>
            <c:numRef>
              <c:f>'Chart Audit'!$C$13:$C$16</c:f>
              <c:numCache>
                <c:formatCode>General</c:formatCode>
                <c:ptCount val="4"/>
                <c:pt idx="0">
                  <c:v>85</c:v>
                </c:pt>
                <c:pt idx="1">
                  <c:v>97</c:v>
                </c:pt>
                <c:pt idx="2">
                  <c:v>90</c:v>
                </c:pt>
                <c:pt idx="3">
                  <c:v>32</c:v>
                </c:pt>
              </c:numCache>
            </c:numRef>
          </c:val>
        </c:ser>
        <c:dLbls>
          <c:showLegendKey val="0"/>
          <c:showVal val="0"/>
          <c:showCatName val="0"/>
          <c:showSerName val="0"/>
          <c:showPercent val="0"/>
          <c:showBubbleSize val="0"/>
        </c:dLbls>
        <c:gapWidth val="219"/>
        <c:overlap val="-27"/>
        <c:axId val="124437632"/>
        <c:axId val="124439168"/>
      </c:barChart>
      <c:catAx>
        <c:axId val="12443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24439168"/>
        <c:crosses val="autoZero"/>
        <c:auto val="1"/>
        <c:lblAlgn val="ctr"/>
        <c:lblOffset val="100"/>
        <c:noMultiLvlLbl val="0"/>
      </c:catAx>
      <c:valAx>
        <c:axId val="12443916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CA" sz="1500" dirty="0" smtClean="0"/>
                  <a:t>Percent</a:t>
                </a:r>
                <a:endParaRPr lang="en-CA" sz="1500"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2443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000" b="1" dirty="0"/>
              <a:t>Fig. </a:t>
            </a:r>
            <a:r>
              <a:rPr lang="en-CA" sz="2000" b="1" dirty="0" smtClean="0"/>
              <a:t>4 </a:t>
            </a:r>
            <a:r>
              <a:rPr lang="en-CA" sz="2000" b="1" dirty="0"/>
              <a:t>-</a:t>
            </a:r>
            <a:r>
              <a:rPr lang="en-CA" sz="2000" b="1" baseline="0" dirty="0"/>
              <a:t> My loved one has access to a doctor when they need one</a:t>
            </a:r>
            <a:endParaRPr lang="en-CA" sz="2000" b="1" dirty="0"/>
          </a:p>
        </c:rich>
      </c:tx>
      <c:overlay val="0"/>
      <c:spPr>
        <a:noFill/>
        <a:ln>
          <a:noFill/>
        </a:ln>
        <a:effectLst/>
      </c:spPr>
    </c:title>
    <c:autoTitleDeleted val="0"/>
    <c:plotArea>
      <c:layout>
        <c:manualLayout>
          <c:layoutTarget val="inner"/>
          <c:xMode val="edge"/>
          <c:yMode val="edge"/>
          <c:x val="0.224277340332458"/>
          <c:y val="0.30660305801481103"/>
          <c:w val="0.60700087489063903"/>
          <c:h val="0.65678851882451506"/>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4869739720035"/>
                  <c:y val="-2.156897502047730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2075218722659701"/>
                  <c:y val="-6.3271801792058099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3284339457567801E-2"/>
                  <c:y val="2.1145821919283298E-3"/>
                </c:manualLayout>
              </c:layout>
              <c:tx>
                <c:rich>
                  <a:bodyPr/>
                  <a:lstStyle/>
                  <a:p>
                    <a:r>
                      <a:rPr lang="en-US" sz="1200" dirty="0"/>
                      <a:t>Disagree
5%</a:t>
                    </a:r>
                  </a:p>
                </c:rich>
              </c:tx>
              <c:showLegendKey val="0"/>
              <c:showVal val="0"/>
              <c:showCatName val="1"/>
              <c:showSerName val="0"/>
              <c:showPercent val="1"/>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'CaregiverResident Survey'!$A$3:$A$6</c:f>
              <c:strCache>
                <c:ptCount val="4"/>
                <c:pt idx="0">
                  <c:v>Strongly agree</c:v>
                </c:pt>
                <c:pt idx="1">
                  <c:v>Agree</c:v>
                </c:pt>
                <c:pt idx="2">
                  <c:v>Disagree</c:v>
                </c:pt>
                <c:pt idx="3">
                  <c:v>Strongly disagree</c:v>
                </c:pt>
              </c:strCache>
            </c:strRef>
          </c:cat>
          <c:val>
            <c:numRef>
              <c:f>'CaregiverResident Survey'!$B$3:$B$6</c:f>
              <c:numCache>
                <c:formatCode>General</c:formatCode>
                <c:ptCount val="4"/>
                <c:pt idx="0">
                  <c:v>22</c:v>
                </c:pt>
                <c:pt idx="1">
                  <c:v>16</c:v>
                </c:pt>
                <c:pt idx="2">
                  <c:v>2</c:v>
                </c:pt>
                <c:pt idx="3">
                  <c:v>0</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000" b="1" dirty="0"/>
              <a:t>Fig. </a:t>
            </a:r>
            <a:r>
              <a:rPr lang="en-CA" sz="2000" b="1" dirty="0" smtClean="0"/>
              <a:t>4 </a:t>
            </a:r>
            <a:r>
              <a:rPr lang="en-CA" sz="2000" b="1" dirty="0"/>
              <a:t>-</a:t>
            </a:r>
            <a:r>
              <a:rPr lang="en-CA" sz="2000" b="1" baseline="0" dirty="0"/>
              <a:t> My loved one has access to a doctor when they need one</a:t>
            </a:r>
            <a:endParaRPr lang="en-CA" sz="2000" b="1" dirty="0"/>
          </a:p>
        </c:rich>
      </c:tx>
      <c:overlay val="0"/>
      <c:spPr>
        <a:noFill/>
        <a:ln>
          <a:noFill/>
        </a:ln>
        <a:effectLst/>
      </c:spPr>
    </c:title>
    <c:autoTitleDeleted val="0"/>
    <c:plotArea>
      <c:layout>
        <c:manualLayout>
          <c:layoutTarget val="inner"/>
          <c:xMode val="edge"/>
          <c:yMode val="edge"/>
          <c:x val="0.224277340332458"/>
          <c:y val="0.30660305801481103"/>
          <c:w val="0.60700087489063903"/>
          <c:h val="0.65678851882451506"/>
        </c:manualLayout>
      </c:layout>
      <c:pieChart>
        <c:varyColors val="1"/>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0.71738</cdr:x>
      <cdr:y>0.80649</cdr:y>
    </cdr:from>
    <cdr:to>
      <cdr:x>0.98428</cdr:x>
      <cdr:y>0.91126</cdr:y>
    </cdr:to>
    <cdr:sp macro="" textlink="">
      <cdr:nvSpPr>
        <cdr:cNvPr id="2" name="Text Box 1"/>
        <cdr:cNvSpPr txBox="1"/>
      </cdr:nvSpPr>
      <cdr:spPr>
        <a:xfrm xmlns:a="http://schemas.openxmlformats.org/drawingml/2006/main">
          <a:off x="2535112" y="3572157"/>
          <a:ext cx="943188" cy="46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200" dirty="0">
              <a:solidFill>
                <a:schemeClr val="bg1">
                  <a:lumMod val="50000"/>
                </a:schemeClr>
              </a:solidFill>
            </a:rPr>
            <a:t>(n=15 GPs)</a:t>
          </a:r>
        </a:p>
      </cdr:txBody>
    </cdr:sp>
  </cdr:relSizeAnchor>
</c:userShapes>
</file>

<file path=ppt/drawings/drawing2.xml><?xml version="1.0" encoding="utf-8"?>
<c:userShapes xmlns:c="http://schemas.openxmlformats.org/drawingml/2006/chart">
  <cdr:relSizeAnchor xmlns:cdr="http://schemas.openxmlformats.org/drawingml/2006/chartDrawing">
    <cdr:from>
      <cdr:x>0.77535</cdr:x>
      <cdr:y>0.87357</cdr:y>
    </cdr:from>
    <cdr:to>
      <cdr:x>0.97535</cdr:x>
      <cdr:y>0.96431</cdr:y>
    </cdr:to>
    <cdr:sp macro="" textlink="">
      <cdr:nvSpPr>
        <cdr:cNvPr id="2" name="TextBox 1"/>
        <cdr:cNvSpPr txBox="1"/>
      </cdr:nvSpPr>
      <cdr:spPr>
        <a:xfrm xmlns:a="http://schemas.openxmlformats.org/drawingml/2006/main">
          <a:off x="2658659" y="3691193"/>
          <a:ext cx="685800" cy="3834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100" dirty="0" smtClean="0"/>
            <a:t>(n=38)</a:t>
          </a:r>
          <a:endParaRPr lang="en-CA"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260B5-C092-5347-9618-93EAEBA6E3F6}" type="datetimeFigureOut">
              <a:rPr lang="en-US" smtClean="0"/>
              <a:t>5/11/2016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7E2CD-84E8-444A-8423-C5CF27F9B1B3}" type="slidenum">
              <a:rPr lang="en-US" smtClean="0"/>
              <a:t>‹#›</a:t>
            </a:fld>
            <a:endParaRPr lang="en-US"/>
          </a:p>
        </p:txBody>
      </p:sp>
    </p:spTree>
    <p:extLst>
      <p:ext uri="{BB962C8B-B14F-4D97-AF65-F5344CB8AC3E}">
        <p14:creationId xmlns:p14="http://schemas.microsoft.com/office/powerpoint/2010/main" val="211425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67BC089-F54B-4CB9-99A6-AB1BB7B7E9E8}" type="slidenum">
              <a:rPr lang="en-CA" smtClean="0">
                <a:solidFill>
                  <a:prstClr val="black"/>
                </a:solidFill>
                <a:latin typeface="Calibri"/>
              </a:rPr>
              <a:pPr/>
              <a:t>27</a:t>
            </a:fld>
            <a:endParaRPr lang="en-CA">
              <a:solidFill>
                <a:prstClr val="black"/>
              </a:solidFill>
              <a:latin typeface="Calibri"/>
            </a:endParaRPr>
          </a:p>
        </p:txBody>
      </p:sp>
    </p:spTree>
    <p:extLst>
      <p:ext uri="{BB962C8B-B14F-4D97-AF65-F5344CB8AC3E}">
        <p14:creationId xmlns:p14="http://schemas.microsoft.com/office/powerpoint/2010/main" val="203903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67BC089-F54B-4CB9-99A6-AB1BB7B7E9E8}" type="slidenum">
              <a:rPr lang="en-CA" smtClean="0">
                <a:solidFill>
                  <a:prstClr val="black"/>
                </a:solidFill>
                <a:latin typeface="Calibri"/>
              </a:rPr>
              <a:pPr/>
              <a:t>29</a:t>
            </a:fld>
            <a:endParaRPr lang="en-CA">
              <a:solidFill>
                <a:prstClr val="black"/>
              </a:solidFill>
              <a:latin typeface="Calibri"/>
            </a:endParaRPr>
          </a:p>
        </p:txBody>
      </p:sp>
    </p:spTree>
    <p:extLst>
      <p:ext uri="{BB962C8B-B14F-4D97-AF65-F5344CB8AC3E}">
        <p14:creationId xmlns:p14="http://schemas.microsoft.com/office/powerpoint/2010/main" val="209877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eaLnBrk="1" fontAlgn="t" latinLnBrk="0" hangingPunct="1"/>
            <a:r>
              <a:rPr lang="en-CA" sz="1200" b="1" i="0" u="none" strike="noStrike" kern="1200" dirty="0" smtClean="0">
                <a:solidFill>
                  <a:schemeClr val="tx1"/>
                </a:solidFill>
                <a:effectLst/>
                <a:latin typeface="+mn-lt"/>
                <a:ea typeface="+mn-ea"/>
                <a:cs typeface="+mn-cs"/>
              </a:rPr>
              <a:t>Provincial Standard</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Evidence</a:t>
            </a:r>
            <a:endParaRPr lang="en-CA" sz="1200" b="0" i="0" u="none" strike="noStrike" kern="1200" dirty="0" smtClean="0">
              <a:solidFill>
                <a:schemeClr val="tx1"/>
              </a:solidFill>
              <a:effectLst/>
              <a:latin typeface="+mn-lt"/>
              <a:ea typeface="+mn-ea"/>
              <a:cs typeface="+mn-cs"/>
            </a:endParaRPr>
          </a:p>
          <a:p>
            <a:pPr rtl="0" eaLnBrk="1" fontAlgn="ctr" latinLnBrk="0" hangingPunct="1"/>
            <a:r>
              <a:rPr lang="en-CA" sz="1200" b="1" i="0" u="none" strike="noStrike" kern="1200" dirty="0" smtClean="0">
                <a:solidFill>
                  <a:schemeClr val="tx1"/>
                </a:solidFill>
                <a:effectLst/>
                <a:latin typeface="+mn-lt"/>
                <a:ea typeface="+mn-ea"/>
                <a:cs typeface="+mn-cs"/>
              </a:rPr>
              <a:t>24/7 availability and on-site attendance when required</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Call schedules were organized for each facility to enable 24/7 coverage</a:t>
            </a:r>
          </a:p>
          <a:p>
            <a:pPr rtl="0" eaLnBrk="1" fontAlgn="t" latinLnBrk="0" hangingPunct="1"/>
            <a:r>
              <a:rPr lang="en-CA" sz="1200" b="0" i="0" u="none" strike="noStrike" kern="1200" dirty="0" smtClean="0">
                <a:solidFill>
                  <a:schemeClr val="tx1"/>
                </a:solidFill>
                <a:effectLst/>
                <a:latin typeface="+mn-lt"/>
                <a:ea typeface="+mn-ea"/>
                <a:cs typeface="+mn-cs"/>
              </a:rPr>
              <a:t>Most days of the week a TORCH physician was onsite</a:t>
            </a:r>
          </a:p>
          <a:p>
            <a:pPr rtl="0" eaLnBrk="1" fontAlgn="ctr" latinLnBrk="0" hangingPunct="1"/>
            <a:r>
              <a:rPr lang="en-CA" sz="1200" b="1" i="0" u="none" strike="noStrike" kern="1200" dirty="0" smtClean="0">
                <a:solidFill>
                  <a:schemeClr val="tx1"/>
                </a:solidFill>
                <a:effectLst/>
                <a:latin typeface="+mn-lt"/>
                <a:ea typeface="+mn-ea"/>
                <a:cs typeface="+mn-cs"/>
              </a:rPr>
              <a:t>Proactive visits to residents (i.e. regular visits to residents)</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Percentage of patients with at least one visit from a GP in 90 days increased from 37% to 97% </a:t>
            </a:r>
          </a:p>
          <a:p>
            <a:pPr rtl="0" eaLnBrk="1" fontAlgn="t" latinLnBrk="0" hangingPunct="1"/>
            <a:r>
              <a:rPr lang="en-CA" sz="1200" b="0" i="0" u="none" strike="noStrike" kern="1200" dirty="0" smtClean="0">
                <a:solidFill>
                  <a:schemeClr val="tx1"/>
                </a:solidFill>
                <a:effectLst/>
                <a:latin typeface="+mn-lt"/>
                <a:ea typeface="+mn-ea"/>
                <a:cs typeface="+mn-cs"/>
              </a:rPr>
              <a:t>Percentage of first GP visit within 7 days of admission increased from 45% to 85%</a:t>
            </a:r>
          </a:p>
          <a:p>
            <a:pPr rtl="0" eaLnBrk="1" fontAlgn="t" latinLnBrk="0" hangingPunct="1"/>
            <a:r>
              <a:rPr lang="en-CA" sz="1200" b="0" i="0" u="none" strike="noStrike" kern="1200" dirty="0" smtClean="0">
                <a:solidFill>
                  <a:schemeClr val="tx1"/>
                </a:solidFill>
                <a:effectLst/>
                <a:latin typeface="+mn-lt"/>
                <a:ea typeface="+mn-ea"/>
                <a:cs typeface="+mn-cs"/>
              </a:rPr>
              <a:t>Average number of days from admission to first GP visit decreased from 25 to 5 days</a:t>
            </a:r>
          </a:p>
          <a:p>
            <a:pPr rtl="0" eaLnBrk="1" fontAlgn="ctr" latinLnBrk="0" hangingPunct="1"/>
            <a:r>
              <a:rPr lang="en-CA" sz="1200" b="1" i="0" u="none" strike="noStrike" kern="1200" dirty="0" smtClean="0">
                <a:solidFill>
                  <a:schemeClr val="tx1"/>
                </a:solidFill>
                <a:effectLst/>
                <a:latin typeface="+mn-lt"/>
                <a:ea typeface="+mn-ea"/>
                <a:cs typeface="+mn-cs"/>
              </a:rPr>
              <a:t>Meaningful medication review</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Anecdotal evidence indicates that GPs are more involved in reviews</a:t>
            </a:r>
          </a:p>
          <a:p>
            <a:pPr rtl="0" eaLnBrk="1" fontAlgn="ctr" latinLnBrk="0" hangingPunct="1"/>
            <a:r>
              <a:rPr lang="en-CA" sz="1200" b="1" i="0" u="none" strike="noStrike" kern="1200" dirty="0" smtClean="0">
                <a:solidFill>
                  <a:schemeClr val="tx1"/>
                </a:solidFill>
                <a:effectLst/>
                <a:latin typeface="+mn-lt"/>
                <a:ea typeface="+mn-ea"/>
                <a:cs typeface="+mn-cs"/>
              </a:rPr>
              <a:t>Completed documentation</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Completion of Advance Care Plans (signed by a physician) increased from 53% to 90% of patients</a:t>
            </a:r>
          </a:p>
          <a:p>
            <a:pPr rtl="0" eaLnBrk="1" fontAlgn="ctr" latinLnBrk="0" hangingPunct="1"/>
            <a:r>
              <a:rPr lang="en-CA" sz="1200" b="1" i="0" u="none" strike="noStrike" kern="1200" dirty="0" smtClean="0">
                <a:solidFill>
                  <a:schemeClr val="tx1"/>
                </a:solidFill>
                <a:effectLst/>
                <a:latin typeface="+mn-lt"/>
                <a:ea typeface="+mn-ea"/>
                <a:cs typeface="+mn-cs"/>
              </a:rPr>
              <a:t>Attendance at care conferences</a:t>
            </a:r>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Significant adaptation is occurring within care facilities to improve ability for GPs to attend conferences:</a:t>
            </a:r>
            <a:r>
              <a:rPr lang="en-CA" sz="1200" b="0" i="0" u="none" strike="noStrike" kern="1200" baseline="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A modest increase (6%) more GPs were able to attend care conferences since TORCH was implemented</a:t>
            </a:r>
          </a:p>
          <a:p>
            <a:endParaRPr lang="en-CA"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67BC089-F54B-4CB9-99A6-AB1BB7B7E9E8}" type="slidenum">
              <a:rPr lang="en-CA" smtClean="0">
                <a:solidFill>
                  <a:prstClr val="black"/>
                </a:solidFill>
                <a:latin typeface="Calibri"/>
              </a:rPr>
              <a:pPr/>
              <a:t>30</a:t>
            </a:fld>
            <a:endParaRPr lang="en-CA">
              <a:solidFill>
                <a:prstClr val="black"/>
              </a:solidFill>
              <a:latin typeface="Calibri"/>
            </a:endParaRPr>
          </a:p>
        </p:txBody>
      </p:sp>
    </p:spTree>
    <p:extLst>
      <p:ext uri="{BB962C8B-B14F-4D97-AF65-F5344CB8AC3E}">
        <p14:creationId xmlns:p14="http://schemas.microsoft.com/office/powerpoint/2010/main" val="149731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dirty="0" smtClean="0"/>
              <a:t>Physicians: part of care team, </a:t>
            </a:r>
          </a:p>
          <a:p>
            <a:r>
              <a:rPr lang="en-CA" dirty="0" smtClean="0"/>
              <a:t>Facility: streamlining admissions</a:t>
            </a:r>
          </a:p>
          <a:p>
            <a:r>
              <a:rPr lang="en-CA" dirty="0" smtClean="0"/>
              <a:t>Patients/</a:t>
            </a:r>
            <a:r>
              <a:rPr lang="en-CA" baseline="0" dirty="0" smtClean="0"/>
              <a:t> caregivers: ability to access care, physician part of care team</a:t>
            </a:r>
            <a:endParaRPr lang="en-CA"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67BC089-F54B-4CB9-99A6-AB1BB7B7E9E8}" type="slidenum">
              <a:rPr lang="en-CA" smtClean="0">
                <a:solidFill>
                  <a:prstClr val="black"/>
                </a:solidFill>
                <a:latin typeface="Calibri"/>
              </a:rPr>
              <a:pPr/>
              <a:t>31</a:t>
            </a:fld>
            <a:endParaRPr lang="en-CA">
              <a:solidFill>
                <a:prstClr val="black"/>
              </a:solidFill>
              <a:latin typeface="Calibri"/>
            </a:endParaRPr>
          </a:p>
        </p:txBody>
      </p:sp>
    </p:spTree>
    <p:extLst>
      <p:ext uri="{BB962C8B-B14F-4D97-AF65-F5344CB8AC3E}">
        <p14:creationId xmlns:p14="http://schemas.microsoft.com/office/powerpoint/2010/main" val="109608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dirty="0" smtClean="0"/>
              <a:t>Physicians: part of care team, </a:t>
            </a:r>
          </a:p>
          <a:p>
            <a:r>
              <a:rPr lang="en-CA" dirty="0" smtClean="0"/>
              <a:t>Facility: streamlining admissions</a:t>
            </a:r>
          </a:p>
          <a:p>
            <a:r>
              <a:rPr lang="en-CA" dirty="0" smtClean="0"/>
              <a:t>Patients/</a:t>
            </a:r>
            <a:r>
              <a:rPr lang="en-CA" baseline="0" dirty="0" smtClean="0"/>
              <a:t> caregivers: ability to access care, physician part of care team</a:t>
            </a:r>
            <a:endParaRPr lang="en-CA"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67BC089-F54B-4CB9-99A6-AB1BB7B7E9E8}" type="slidenum">
              <a:rPr lang="en-CA" smtClean="0">
                <a:solidFill>
                  <a:prstClr val="black"/>
                </a:solidFill>
                <a:latin typeface="Calibri"/>
              </a:rPr>
              <a:pPr/>
              <a:t>33</a:t>
            </a:fld>
            <a:endParaRPr lang="en-CA">
              <a:solidFill>
                <a:prstClr val="black"/>
              </a:solidFill>
              <a:latin typeface="Calibri"/>
            </a:endParaRPr>
          </a:p>
        </p:txBody>
      </p:sp>
    </p:spTree>
    <p:extLst>
      <p:ext uri="{BB962C8B-B14F-4D97-AF65-F5344CB8AC3E}">
        <p14:creationId xmlns:p14="http://schemas.microsoft.com/office/powerpoint/2010/main" val="121553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2C0D8B-BFBF-4F88-9782-9AC06B0F854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0EBD-DD96-4FD4-A3F3-9B897E432C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C0D8B-BFBF-4F88-9782-9AC06B0F854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0EBD-DD96-4FD4-A3F3-9B897E432C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C0D8B-BFBF-4F88-9782-9AC06B0F854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0EBD-DD96-4FD4-A3F3-9B897E432C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C0D8B-BFBF-4F88-9782-9AC06B0F854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0EBD-DD96-4FD4-A3F3-9B897E432C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C0D8B-BFBF-4F88-9782-9AC06B0F8549}"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70EBD-DD96-4FD4-A3F3-9B897E432C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C0D8B-BFBF-4F88-9782-9AC06B0F8549}"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70EBD-DD96-4FD4-A3F3-9B897E432C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C0D8B-BFBF-4F88-9782-9AC06B0F8549}"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70EBD-DD96-4FD4-A3F3-9B897E432C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C0D8B-BFBF-4F88-9782-9AC06B0F8549}"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70EBD-DD96-4FD4-A3F3-9B897E432C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C0D8B-BFBF-4F88-9782-9AC06B0F8549}"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70EBD-DD96-4FD4-A3F3-9B897E432C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C0D8B-BFBF-4F88-9782-9AC06B0F8549}"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70EBD-DD96-4FD4-A3F3-9B897E432CB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B2C0D8B-BFBF-4F88-9782-9AC06B0F8549}" type="datetimeFigureOut">
              <a:rPr lang="en-US" smtClean="0"/>
              <a:t>5/11/2016</a:t>
            </a:fld>
            <a:endParaRPr lang="en-US"/>
          </a:p>
        </p:txBody>
      </p:sp>
      <p:sp>
        <p:nvSpPr>
          <p:cNvPr id="9" name="Slide Number Placeholder 8"/>
          <p:cNvSpPr>
            <a:spLocks noGrp="1"/>
          </p:cNvSpPr>
          <p:nvPr>
            <p:ph type="sldNum" sz="quarter" idx="11"/>
          </p:nvPr>
        </p:nvSpPr>
        <p:spPr/>
        <p:txBody>
          <a:bodyPr/>
          <a:lstStyle/>
          <a:p>
            <a:fld id="{9EF70EBD-DD96-4FD4-A3F3-9B897E432CB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EF70EBD-DD96-4FD4-A3F3-9B897E432CB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B2C0D8B-BFBF-4F88-9782-9AC06B0F8549}" type="datetimeFigureOut">
              <a:rPr lang="en-US" smtClean="0"/>
              <a:t>5/11/2016</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381000" y="777626"/>
            <a:ext cx="5181600" cy="4525963"/>
          </a:xfrm>
          <a:prstGeom prst="rect">
            <a:avLst/>
          </a:prstGeom>
        </p:spPr>
        <p:txBody>
          <a:bodyPr vert="horz" lIns="0" tIns="0" rIns="0" bIns="0" numCol="1" rtlCol="0" anchor="t" anchorCtr="0">
            <a:noAutofit/>
          </a:bodyPr>
          <a:lstStyle>
            <a:lvl1pPr marL="0" indent="0" algn="l" defTabSz="914400" rtl="0" eaLnBrk="1" latinLnBrk="0" hangingPunct="1">
              <a:lnSpc>
                <a:spcPct val="100000"/>
              </a:lnSpc>
              <a:spcBef>
                <a:spcPts val="0"/>
              </a:spcBef>
              <a:spcAft>
                <a:spcPts val="0"/>
              </a:spcAft>
              <a:buClr>
                <a:schemeClr val="accent1"/>
              </a:buClr>
              <a:buSzPct val="150000"/>
              <a:buFontTx/>
              <a:buNone/>
              <a:defRPr sz="2400" kern="1200">
                <a:solidFill>
                  <a:schemeClr val="tx1"/>
                </a:solidFill>
                <a:latin typeface="Verdana"/>
                <a:ea typeface="+mn-ea"/>
                <a:cs typeface="+mn-cs"/>
              </a:defRPr>
            </a:lvl1pPr>
            <a:lvl2pPr marL="273050" indent="-273050" algn="l" defTabSz="914400" rtl="0" eaLnBrk="1" latinLnBrk="0" hangingPunct="1">
              <a:spcBef>
                <a:spcPct val="20000"/>
              </a:spcBef>
              <a:buClr>
                <a:schemeClr val="accent3"/>
              </a:buClr>
              <a:buSzPct val="150000"/>
              <a:buFont typeface="Arial" pitchFamily="34" charset="0"/>
              <a:buChar char="•"/>
              <a:defRPr sz="2200" kern="1200">
                <a:solidFill>
                  <a:schemeClr val="tx1"/>
                </a:solidFill>
                <a:latin typeface="Verdana"/>
                <a:ea typeface="+mn-ea"/>
                <a:cs typeface="+mn-cs"/>
              </a:defRPr>
            </a:lvl2pPr>
            <a:lvl3pPr marL="625475" indent="-265113" algn="l" defTabSz="900113" rtl="0" eaLnBrk="1" latinLnBrk="0" hangingPunct="1">
              <a:spcBef>
                <a:spcPct val="20000"/>
              </a:spcBef>
              <a:buClr>
                <a:schemeClr val="accent3"/>
              </a:buClr>
              <a:buSzPct val="150000"/>
              <a:buFont typeface="Arial" pitchFamily="34" charset="0"/>
              <a:buChar char="•"/>
              <a:defRPr sz="2200" kern="1200">
                <a:solidFill>
                  <a:schemeClr val="tx1"/>
                </a:solidFill>
                <a:latin typeface="Verdana"/>
                <a:ea typeface="+mn-ea"/>
                <a:cs typeface="+mn-cs"/>
              </a:defRPr>
            </a:lvl3pPr>
            <a:lvl4pPr marL="900113" indent="-274638" algn="l" defTabSz="914400" rtl="0" eaLnBrk="1" latinLnBrk="0" hangingPunct="1">
              <a:spcBef>
                <a:spcPct val="20000"/>
              </a:spcBef>
              <a:buClr>
                <a:schemeClr val="accent3"/>
              </a:buClr>
              <a:buSzPct val="150000"/>
              <a:buFont typeface="Arial" pitchFamily="34" charset="0"/>
              <a:buChar char="•"/>
              <a:defRPr sz="2200" kern="1200">
                <a:solidFill>
                  <a:schemeClr val="tx1"/>
                </a:solidFill>
                <a:latin typeface="Verdana"/>
                <a:ea typeface="+mn-ea"/>
                <a:cs typeface="+mn-cs"/>
              </a:defRPr>
            </a:lvl4pPr>
            <a:lvl5pPr marL="1165225" indent="-265113" algn="l" defTabSz="914400" rtl="0" eaLnBrk="1" latinLnBrk="0" hangingPunct="1">
              <a:spcBef>
                <a:spcPct val="20000"/>
              </a:spcBef>
              <a:buClr>
                <a:schemeClr val="accent3"/>
              </a:buClr>
              <a:buSzPct val="150000"/>
              <a:buFont typeface="Arial" pitchFamily="34" charset="0"/>
              <a:buChar char="•"/>
              <a:defRPr sz="2200" kern="1200" baseline="0">
                <a:solidFill>
                  <a:schemeClr val="tx1"/>
                </a:solidFill>
                <a:latin typeface="Verdana"/>
                <a:ea typeface="+mn-ea"/>
                <a:cs typeface="+mn-cs"/>
              </a:defRPr>
            </a:lvl5pPr>
            <a:lvl6pPr marL="1430338" indent="-265113" algn="l" defTabSz="914400" rtl="0" eaLnBrk="1" latinLnBrk="0" hangingPunct="1">
              <a:spcBef>
                <a:spcPct val="20000"/>
              </a:spcBef>
              <a:buClr>
                <a:schemeClr val="accent3"/>
              </a:buClr>
              <a:buSzPct val="150000"/>
              <a:buFont typeface="Arial" pitchFamily="34" charset="0"/>
              <a:buChar char="•"/>
              <a:defRPr sz="2200" kern="1200">
                <a:solidFill>
                  <a:schemeClr val="tx1"/>
                </a:solidFill>
                <a:latin typeface="Verdana"/>
                <a:ea typeface="+mn-ea"/>
                <a:cs typeface="+mn-cs"/>
              </a:defRPr>
            </a:lvl6pPr>
            <a:lvl7pPr marL="1706563" indent="-276225" algn="l" defTabSz="914400" rtl="0" eaLnBrk="1" latinLnBrk="0" hangingPunct="1">
              <a:spcBef>
                <a:spcPct val="20000"/>
              </a:spcBef>
              <a:buClr>
                <a:schemeClr val="accent3"/>
              </a:buClr>
              <a:buSzPct val="150000"/>
              <a:buFont typeface="Arial" pitchFamily="34" charset="0"/>
              <a:buChar char="•"/>
              <a:defRPr sz="2200" kern="1200">
                <a:solidFill>
                  <a:schemeClr val="tx1"/>
                </a:solidFill>
                <a:latin typeface="Verdana"/>
                <a:ea typeface="+mn-ea"/>
                <a:cs typeface="+mn-cs"/>
              </a:defRPr>
            </a:lvl7pPr>
            <a:lvl8pPr marL="1971675" indent="-265113" algn="l" defTabSz="914400" rtl="0" eaLnBrk="1" latinLnBrk="0" hangingPunct="1">
              <a:spcBef>
                <a:spcPct val="20000"/>
              </a:spcBef>
              <a:buClr>
                <a:schemeClr val="accent3"/>
              </a:buClr>
              <a:buSzPct val="150000"/>
              <a:buFont typeface="Arial" pitchFamily="34" charset="0"/>
              <a:buChar char="•"/>
              <a:defRPr sz="2200" kern="1200">
                <a:solidFill>
                  <a:schemeClr val="tx1"/>
                </a:solidFill>
                <a:latin typeface="Verdana"/>
                <a:ea typeface="+mn-ea"/>
                <a:cs typeface="+mn-cs"/>
              </a:defRPr>
            </a:lvl8pPr>
            <a:lvl9pPr marL="2246313" indent="-274638" algn="l" defTabSz="914400" rtl="0" eaLnBrk="1" latinLnBrk="0" hangingPunct="1">
              <a:spcBef>
                <a:spcPct val="20000"/>
              </a:spcBef>
              <a:buClr>
                <a:schemeClr val="accent3"/>
              </a:buClr>
              <a:buSzPct val="150000"/>
              <a:buFont typeface="Arial" pitchFamily="34" charset="0"/>
              <a:buChar char="•"/>
              <a:defRPr sz="2200" kern="1200">
                <a:solidFill>
                  <a:schemeClr val="tx1"/>
                </a:solidFill>
                <a:latin typeface="Verdana"/>
                <a:ea typeface="+mn-ea"/>
                <a:cs typeface="+mn-cs"/>
              </a:defRPr>
            </a:lvl9pPr>
          </a:lstStyle>
          <a:p>
            <a:pPr>
              <a:buClr>
                <a:srgbClr val="00688A"/>
              </a:buClr>
            </a:pPr>
            <a:endParaRPr lang="en-US" dirty="0" smtClean="0">
              <a:solidFill>
                <a:srgbClr val="141313"/>
              </a:solidFill>
            </a:endParaRPr>
          </a:p>
          <a:p>
            <a:pPr>
              <a:buClr>
                <a:srgbClr val="00688A"/>
              </a:buClr>
            </a:pPr>
            <a:r>
              <a:rPr lang="en-US" dirty="0" smtClean="0">
                <a:solidFill>
                  <a:srgbClr val="141313"/>
                </a:solidFill>
              </a:rPr>
              <a:t>You are currently muted. To ask a question, or make a comment, please raise your hand.</a:t>
            </a:r>
          </a:p>
          <a:p>
            <a:pPr>
              <a:buClr>
                <a:srgbClr val="00688A"/>
              </a:buClr>
            </a:pPr>
            <a:endParaRPr lang="en-US" dirty="0" smtClean="0">
              <a:solidFill>
                <a:srgbClr val="141313"/>
              </a:solidFill>
            </a:endParaRPr>
          </a:p>
          <a:p>
            <a:pPr>
              <a:spcAft>
                <a:spcPts val="300"/>
              </a:spcAft>
            </a:pPr>
            <a:r>
              <a:rPr lang="en-US" b="1" dirty="0"/>
              <a:t>When your hand is </a:t>
            </a:r>
            <a:r>
              <a:rPr lang="en-US" b="1" dirty="0" smtClean="0"/>
              <a:t>raised</a:t>
            </a:r>
            <a:r>
              <a:rPr lang="en-US" dirty="0" smtClean="0"/>
              <a:t>, </a:t>
            </a:r>
            <a:endParaRPr lang="en-US" dirty="0"/>
          </a:p>
          <a:p>
            <a:pPr>
              <a:spcAft>
                <a:spcPts val="300"/>
              </a:spcAft>
            </a:pPr>
            <a:r>
              <a:rPr lang="en-US" dirty="0"/>
              <a:t>the button will look like this</a:t>
            </a:r>
            <a:r>
              <a:rPr lang="en-US" dirty="0" smtClean="0"/>
              <a:t>:</a:t>
            </a:r>
          </a:p>
          <a:p>
            <a:pPr>
              <a:buClr>
                <a:srgbClr val="00688A"/>
              </a:buClr>
            </a:pPr>
            <a:endParaRPr lang="en-US" dirty="0" smtClean="0">
              <a:solidFill>
                <a:srgbClr val="141313"/>
              </a:solidFill>
            </a:endParaRPr>
          </a:p>
          <a:p>
            <a:pPr>
              <a:buClr>
                <a:srgbClr val="00688A"/>
              </a:buClr>
            </a:pPr>
            <a:r>
              <a:rPr lang="en-US" dirty="0" smtClean="0">
                <a:solidFill>
                  <a:srgbClr val="141313"/>
                </a:solidFill>
              </a:rPr>
              <a:t>You may also send a message to</a:t>
            </a:r>
            <a:endParaRPr lang="en-US" b="1" dirty="0">
              <a:solidFill>
                <a:srgbClr val="141313"/>
              </a:solidFill>
            </a:endParaRPr>
          </a:p>
          <a:p>
            <a:pPr>
              <a:buClr>
                <a:srgbClr val="00688A"/>
              </a:buClr>
            </a:pPr>
            <a:r>
              <a:rPr lang="en-US" dirty="0">
                <a:solidFill>
                  <a:srgbClr val="141313"/>
                </a:solidFill>
              </a:rPr>
              <a:t>t</a:t>
            </a:r>
            <a:r>
              <a:rPr lang="en-US" dirty="0" smtClean="0">
                <a:solidFill>
                  <a:srgbClr val="141313"/>
                </a:solidFill>
              </a:rPr>
              <a:t>he facilitator through the questions window.</a:t>
            </a:r>
          </a:p>
          <a:p>
            <a:pPr>
              <a:buClr>
                <a:srgbClr val="00688A"/>
              </a:buClr>
            </a:pPr>
            <a:endParaRPr lang="en-US" b="1" dirty="0" smtClean="0">
              <a:solidFill>
                <a:srgbClr val="006D8A"/>
              </a:solidFill>
            </a:endParaRPr>
          </a:p>
        </p:txBody>
      </p:sp>
      <p:grpSp>
        <p:nvGrpSpPr>
          <p:cNvPr id="5" name="Group 4"/>
          <p:cNvGrpSpPr/>
          <p:nvPr/>
        </p:nvGrpSpPr>
        <p:grpSpPr>
          <a:xfrm>
            <a:off x="6019800" y="777626"/>
            <a:ext cx="2315687" cy="5100638"/>
            <a:chOff x="1949401" y="704850"/>
            <a:chExt cx="2315687" cy="5100638"/>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01" y="704850"/>
              <a:ext cx="2315687" cy="510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466" y="1192148"/>
              <a:ext cx="179166" cy="18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4" descr="C:\Users\rhussen\Desktop\lowerh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471" y="2667000"/>
            <a:ext cx="733425" cy="8556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4764155" y="1958974"/>
            <a:ext cx="1274695" cy="206375"/>
          </a:xfrm>
          <a:prstGeom prst="straightConnector1">
            <a:avLst/>
          </a:prstGeom>
          <a:ln w="28575">
            <a:solidFill>
              <a:srgbClr val="DC661E"/>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05506" y="4419600"/>
            <a:ext cx="1842458" cy="520698"/>
          </a:xfrm>
          <a:prstGeom prst="straightConnector1">
            <a:avLst/>
          </a:prstGeom>
          <a:ln w="28575">
            <a:solidFill>
              <a:srgbClr val="DC661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13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 Conferences </a:t>
            </a:r>
            <a:endParaRPr lang="en-US" dirty="0"/>
          </a:p>
        </p:txBody>
      </p:sp>
      <p:sp>
        <p:nvSpPr>
          <p:cNvPr id="3" name="Subtitle 2"/>
          <p:cNvSpPr>
            <a:spLocks noGrp="1"/>
          </p:cNvSpPr>
          <p:nvPr>
            <p:ph type="subTitle" idx="1"/>
          </p:nvPr>
        </p:nvSpPr>
        <p:spPr/>
        <p:txBody>
          <a:bodyPr/>
          <a:lstStyle/>
          <a:p>
            <a:r>
              <a:rPr lang="en-US" dirty="0" smtClean="0"/>
              <a:t>Dr. Trevor </a:t>
            </a:r>
            <a:r>
              <a:rPr lang="en-US" dirty="0" err="1" smtClean="0"/>
              <a:t>Janz</a:t>
            </a:r>
            <a:endParaRPr lang="en-US" dirty="0"/>
          </a:p>
        </p:txBody>
      </p:sp>
    </p:spTree>
    <p:extLst>
      <p:ext uri="{BB962C8B-B14F-4D97-AF65-F5344CB8AC3E}">
        <p14:creationId xmlns:p14="http://schemas.microsoft.com/office/powerpoint/2010/main" val="17291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Time and Improve Care</a:t>
            </a:r>
            <a:endParaRPr lang="en-US" dirty="0"/>
          </a:p>
        </p:txBody>
      </p:sp>
      <p:sp>
        <p:nvSpPr>
          <p:cNvPr id="3" name="Content Placeholder 2"/>
          <p:cNvSpPr>
            <a:spLocks noGrp="1"/>
          </p:cNvSpPr>
          <p:nvPr>
            <p:ph idx="1"/>
          </p:nvPr>
        </p:nvSpPr>
        <p:spPr/>
        <p:txBody>
          <a:bodyPr/>
          <a:lstStyle/>
          <a:p>
            <a:r>
              <a:rPr lang="en-US" b="1" dirty="0"/>
              <a:t>Save </a:t>
            </a:r>
            <a:r>
              <a:rPr lang="en-US" b="1" dirty="0" smtClean="0"/>
              <a:t>time </a:t>
            </a:r>
            <a:r>
              <a:rPr lang="en-US" dirty="0" smtClean="0"/>
              <a:t>- </a:t>
            </a:r>
            <a:r>
              <a:rPr lang="en-US" dirty="0"/>
              <a:t>one thirty minute care conference is worth more than ten calls or 23 </a:t>
            </a:r>
            <a:r>
              <a:rPr lang="en-US" dirty="0" smtClean="0"/>
              <a:t>faxes</a:t>
            </a:r>
            <a:endParaRPr lang="en-US" dirty="0"/>
          </a:p>
          <a:p>
            <a:r>
              <a:rPr lang="en-US" b="1" dirty="0"/>
              <a:t>Communicate </a:t>
            </a:r>
            <a:r>
              <a:rPr lang="en-US" b="1" dirty="0" smtClean="0"/>
              <a:t>once</a:t>
            </a:r>
            <a:r>
              <a:rPr lang="en-US" dirty="0"/>
              <a:t> </a:t>
            </a:r>
            <a:r>
              <a:rPr lang="en-US" dirty="0" smtClean="0"/>
              <a:t>- </a:t>
            </a:r>
            <a:r>
              <a:rPr lang="en-US" dirty="0"/>
              <a:t>all the players are in the room at once; family, nurses, care aids, </a:t>
            </a:r>
            <a:r>
              <a:rPr lang="en-US" dirty="0" smtClean="0"/>
              <a:t>pharmacist</a:t>
            </a:r>
            <a:endParaRPr lang="en-US" dirty="0"/>
          </a:p>
          <a:p>
            <a:r>
              <a:rPr lang="en-US" b="1" dirty="0"/>
              <a:t>Improve communication and build rapport </a:t>
            </a:r>
            <a:r>
              <a:rPr lang="en-US" dirty="0"/>
              <a:t>with family and </a:t>
            </a:r>
            <a:r>
              <a:rPr lang="en-US" dirty="0" smtClean="0"/>
              <a:t>team – will save time eventually</a:t>
            </a:r>
            <a:endParaRPr lang="en-US" dirty="0"/>
          </a:p>
          <a:p>
            <a:r>
              <a:rPr lang="en-US" b="1" dirty="0"/>
              <a:t>Look </a:t>
            </a:r>
            <a:r>
              <a:rPr lang="en-US" b="1" dirty="0" smtClean="0"/>
              <a:t>good when there are tough questions</a:t>
            </a:r>
            <a:r>
              <a:rPr lang="en-US" dirty="0" smtClean="0"/>
              <a:t>- </a:t>
            </a:r>
            <a:r>
              <a:rPr lang="en-US" dirty="0"/>
              <a:t>all the answers are in the room. Let staff answer the hard questions</a:t>
            </a:r>
            <a:r>
              <a:rPr lang="en-US" dirty="0" smtClean="0"/>
              <a:t>.</a:t>
            </a:r>
            <a:endParaRPr lang="en-US" dirty="0"/>
          </a:p>
          <a:p>
            <a:r>
              <a:rPr lang="en-US" b="1" dirty="0"/>
              <a:t>M</a:t>
            </a:r>
            <a:r>
              <a:rPr lang="en-US" b="1" dirty="0" smtClean="0"/>
              <a:t>edication review easily done </a:t>
            </a:r>
            <a:r>
              <a:rPr lang="en-US" dirty="0" smtClean="0"/>
              <a:t>– during or right after the care conference</a:t>
            </a:r>
            <a:endParaRPr lang="en-US" dirty="0"/>
          </a:p>
          <a:p>
            <a:r>
              <a:rPr lang="en-US" b="1" dirty="0" smtClean="0"/>
              <a:t>Improve the quality of people’s lives </a:t>
            </a:r>
            <a:r>
              <a:rPr lang="en-US" dirty="0" smtClean="0"/>
              <a:t>- Family </a:t>
            </a:r>
            <a:r>
              <a:rPr lang="en-US" dirty="0"/>
              <a:t>and resident are much </a:t>
            </a:r>
            <a:r>
              <a:rPr lang="en-US" dirty="0" smtClean="0"/>
              <a:t>happier</a:t>
            </a:r>
            <a:endParaRPr lang="en-US" dirty="0"/>
          </a:p>
        </p:txBody>
      </p:sp>
    </p:spTree>
    <p:extLst>
      <p:ext uri="{BB962C8B-B14F-4D97-AF65-F5344CB8AC3E}">
        <p14:creationId xmlns:p14="http://schemas.microsoft.com/office/powerpoint/2010/main" val="126442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Most Value</a:t>
            </a:r>
            <a:endParaRPr lang="en-US" dirty="0"/>
          </a:p>
        </p:txBody>
      </p:sp>
      <p:sp>
        <p:nvSpPr>
          <p:cNvPr id="3" name="Content Placeholder 2"/>
          <p:cNvSpPr>
            <a:spLocks noGrp="1"/>
          </p:cNvSpPr>
          <p:nvPr>
            <p:ph idx="1"/>
          </p:nvPr>
        </p:nvSpPr>
        <p:spPr>
          <a:xfrm>
            <a:off x="457200" y="1524000"/>
            <a:ext cx="7620000" cy="4800600"/>
          </a:xfrm>
        </p:spPr>
        <p:txBody>
          <a:bodyPr>
            <a:normAutofit lnSpcReduction="10000"/>
          </a:bodyPr>
          <a:lstStyle/>
          <a:p>
            <a:r>
              <a:rPr lang="en-US" dirty="0"/>
              <a:t>Have a set agenda and stick to it. Outline timing at the beginning, and don’t get stuck</a:t>
            </a:r>
            <a:r>
              <a:rPr lang="en-US" dirty="0" smtClean="0"/>
              <a:t>.</a:t>
            </a:r>
            <a:endParaRPr lang="en-US" dirty="0"/>
          </a:p>
          <a:p>
            <a:r>
              <a:rPr lang="en-US" dirty="0"/>
              <a:t>Delegate sidebar conversations about the food, the laundry, or the lost blue sweater to the appropriate person, and move on</a:t>
            </a:r>
            <a:r>
              <a:rPr lang="en-US" dirty="0" smtClean="0"/>
              <a:t>.</a:t>
            </a:r>
            <a:endParaRPr lang="en-US" dirty="0"/>
          </a:p>
          <a:p>
            <a:r>
              <a:rPr lang="en-US" dirty="0"/>
              <a:t>Agenda</a:t>
            </a:r>
          </a:p>
          <a:p>
            <a:pPr marL="868680" lvl="1" indent="-457200">
              <a:buFont typeface="+mj-lt"/>
              <a:buAutoNum type="arabicPeriod"/>
            </a:pPr>
            <a:r>
              <a:rPr lang="en-US" dirty="0"/>
              <a:t>I</a:t>
            </a:r>
            <a:r>
              <a:rPr lang="en-US" dirty="0" smtClean="0"/>
              <a:t>ntroductions</a:t>
            </a:r>
            <a:endParaRPr lang="en-US" dirty="0"/>
          </a:p>
          <a:p>
            <a:pPr marL="868680" lvl="1" indent="-457200">
              <a:buFont typeface="+mj-lt"/>
              <a:buAutoNum type="arabicPeriod"/>
            </a:pPr>
            <a:r>
              <a:rPr lang="en-US" dirty="0"/>
              <a:t>F</a:t>
            </a:r>
            <a:r>
              <a:rPr lang="en-US" dirty="0" smtClean="0"/>
              <a:t>amily </a:t>
            </a:r>
            <a:r>
              <a:rPr lang="en-US" dirty="0"/>
              <a:t>concerns on the table</a:t>
            </a:r>
          </a:p>
          <a:p>
            <a:pPr marL="868680" lvl="1" indent="-457200">
              <a:buFont typeface="+mj-lt"/>
              <a:buAutoNum type="arabicPeriod"/>
            </a:pPr>
            <a:r>
              <a:rPr lang="en-US" dirty="0"/>
              <a:t>M</a:t>
            </a:r>
            <a:r>
              <a:rPr lang="en-US" dirty="0" smtClean="0"/>
              <a:t>edical </a:t>
            </a:r>
            <a:r>
              <a:rPr lang="en-US" dirty="0"/>
              <a:t>problem list/ med review</a:t>
            </a:r>
          </a:p>
          <a:p>
            <a:pPr marL="868680" lvl="1" indent="-457200">
              <a:buFont typeface="+mj-lt"/>
              <a:buAutoNum type="arabicPeriod"/>
            </a:pPr>
            <a:r>
              <a:rPr lang="en-US" dirty="0"/>
              <a:t>P</a:t>
            </a:r>
            <a:r>
              <a:rPr lang="en-US" dirty="0" smtClean="0"/>
              <a:t>ersonal </a:t>
            </a:r>
            <a:r>
              <a:rPr lang="en-US" dirty="0"/>
              <a:t>care</a:t>
            </a:r>
          </a:p>
          <a:p>
            <a:pPr marL="754380" lvl="1" indent="-342900">
              <a:buFont typeface="+mj-lt"/>
              <a:buAutoNum type="arabicPeriod"/>
            </a:pPr>
            <a:r>
              <a:rPr lang="en-US" dirty="0" smtClean="0"/>
              <a:t>  Key </a:t>
            </a:r>
            <a:r>
              <a:rPr lang="en-US" dirty="0"/>
              <a:t>question; What has Changed?</a:t>
            </a:r>
          </a:p>
          <a:p>
            <a:pPr marL="868680" lvl="1" indent="-457200">
              <a:buFont typeface="+mj-lt"/>
              <a:buAutoNum type="arabicPeriod"/>
            </a:pPr>
            <a:r>
              <a:rPr lang="en-US" dirty="0"/>
              <a:t>F</a:t>
            </a:r>
            <a:r>
              <a:rPr lang="en-US" dirty="0" smtClean="0"/>
              <a:t>eeding</a:t>
            </a:r>
            <a:endParaRPr lang="en-US" dirty="0"/>
          </a:p>
          <a:p>
            <a:pPr marL="868680" lvl="1" indent="-457200">
              <a:buFont typeface="+mj-lt"/>
              <a:buAutoNum type="arabicPeriod"/>
            </a:pPr>
            <a:r>
              <a:rPr lang="en-US" dirty="0"/>
              <a:t>A</a:t>
            </a:r>
            <a:r>
              <a:rPr lang="en-US" dirty="0" smtClean="0"/>
              <a:t>ctivities </a:t>
            </a:r>
            <a:r>
              <a:rPr lang="en-US" dirty="0"/>
              <a:t>and quality of life</a:t>
            </a:r>
          </a:p>
          <a:p>
            <a:pPr marL="868680" lvl="1" indent="-457200">
              <a:buFont typeface="+mj-lt"/>
              <a:buAutoNum type="arabicPeriod"/>
            </a:pPr>
            <a:r>
              <a:rPr lang="en-US" dirty="0" smtClean="0"/>
              <a:t>Advance </a:t>
            </a:r>
            <a:r>
              <a:rPr lang="en-US" dirty="0"/>
              <a:t>Care Planning </a:t>
            </a:r>
            <a:r>
              <a:rPr lang="en-US" dirty="0" smtClean="0"/>
              <a:t>(</a:t>
            </a:r>
            <a:r>
              <a:rPr lang="en-US" dirty="0"/>
              <a:t>Bill 18220 with start/end times &gt;20 minutes</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42945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the Most Value</a:t>
            </a:r>
          </a:p>
        </p:txBody>
      </p:sp>
      <p:sp>
        <p:nvSpPr>
          <p:cNvPr id="3" name="Content Placeholder 2"/>
          <p:cNvSpPr>
            <a:spLocks noGrp="1"/>
          </p:cNvSpPr>
          <p:nvPr>
            <p:ph idx="1"/>
          </p:nvPr>
        </p:nvSpPr>
        <p:spPr/>
        <p:txBody>
          <a:bodyPr/>
          <a:lstStyle/>
          <a:p>
            <a:r>
              <a:rPr lang="en-US" dirty="0"/>
              <a:t>Good questions for late dementia:</a:t>
            </a:r>
          </a:p>
          <a:p>
            <a:pPr marL="411480" lvl="1" indent="0">
              <a:buNone/>
            </a:pPr>
            <a:r>
              <a:rPr lang="en-US" dirty="0" smtClean="0"/>
              <a:t>How </a:t>
            </a:r>
            <a:r>
              <a:rPr lang="en-US" dirty="0"/>
              <a:t>much of the day is John sleeping?</a:t>
            </a:r>
          </a:p>
          <a:p>
            <a:pPr marL="411480" lvl="1" indent="0">
              <a:buNone/>
            </a:pPr>
            <a:r>
              <a:rPr lang="en-US" dirty="0" smtClean="0"/>
              <a:t>Can </a:t>
            </a:r>
            <a:r>
              <a:rPr lang="en-US" dirty="0"/>
              <a:t>John communicate his needs?</a:t>
            </a:r>
          </a:p>
          <a:p>
            <a:pPr marL="411480" lvl="1" indent="0">
              <a:buNone/>
            </a:pPr>
            <a:r>
              <a:rPr lang="en-US" dirty="0" smtClean="0"/>
              <a:t>Do </a:t>
            </a:r>
            <a:r>
              <a:rPr lang="en-US" dirty="0"/>
              <a:t>you think John is having any pain?</a:t>
            </a:r>
          </a:p>
          <a:p>
            <a:endParaRPr lang="en-US" dirty="0"/>
          </a:p>
        </p:txBody>
      </p:sp>
    </p:spTree>
    <p:extLst>
      <p:ext uri="{BB962C8B-B14F-4D97-AF65-F5344CB8AC3E}">
        <p14:creationId xmlns:p14="http://schemas.microsoft.com/office/powerpoint/2010/main" val="79993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 Conferences </a:t>
            </a:r>
            <a:endParaRPr lang="en-US" dirty="0"/>
          </a:p>
        </p:txBody>
      </p:sp>
      <p:sp>
        <p:nvSpPr>
          <p:cNvPr id="3" name="Subtitle 2"/>
          <p:cNvSpPr>
            <a:spLocks noGrp="1"/>
          </p:cNvSpPr>
          <p:nvPr>
            <p:ph type="subTitle" idx="1"/>
          </p:nvPr>
        </p:nvSpPr>
        <p:spPr/>
        <p:txBody>
          <a:bodyPr/>
          <a:lstStyle/>
          <a:p>
            <a:r>
              <a:rPr lang="en-US" dirty="0" smtClean="0"/>
              <a:t>Jen </a:t>
            </a:r>
            <a:r>
              <a:rPr lang="en-US" dirty="0" err="1" smtClean="0"/>
              <a:t>Bitz</a:t>
            </a:r>
            <a:endParaRPr lang="en-US" dirty="0"/>
          </a:p>
        </p:txBody>
      </p:sp>
    </p:spTree>
    <p:extLst>
      <p:ext uri="{BB962C8B-B14F-4D97-AF65-F5344CB8AC3E}">
        <p14:creationId xmlns:p14="http://schemas.microsoft.com/office/powerpoint/2010/main" val="204094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Tips to ensure care conferences are accessible/attractive to GP’s</a:t>
            </a:r>
          </a:p>
        </p:txBody>
      </p:sp>
      <p:sp>
        <p:nvSpPr>
          <p:cNvPr id="3" name="Content Placeholder 2"/>
          <p:cNvSpPr>
            <a:spLocks noGrp="1"/>
          </p:cNvSpPr>
          <p:nvPr>
            <p:ph idx="1"/>
          </p:nvPr>
        </p:nvSpPr>
        <p:spPr/>
        <p:txBody>
          <a:bodyPr>
            <a:normAutofit fontScale="85000" lnSpcReduction="20000"/>
          </a:bodyPr>
          <a:lstStyle/>
          <a:p>
            <a:endParaRPr lang="en-US" dirty="0"/>
          </a:p>
          <a:p>
            <a:pPr marL="571500" lvl="0" indent="-457200">
              <a:buFont typeface="+mj-lt"/>
              <a:buAutoNum type="arabicPeriod"/>
            </a:pPr>
            <a:r>
              <a:rPr lang="en-CA" dirty="0"/>
              <a:t>Have one person responsible for scheduling</a:t>
            </a:r>
            <a:endParaRPr lang="en-US" dirty="0"/>
          </a:p>
          <a:p>
            <a:pPr marL="571500" lvl="0" indent="-457200">
              <a:buFont typeface="+mj-lt"/>
              <a:buAutoNum type="arabicPeriod"/>
            </a:pPr>
            <a:r>
              <a:rPr lang="en-CA" dirty="0"/>
              <a:t>Request preferred times from physicians and keep on file for scheduling purposes</a:t>
            </a:r>
            <a:endParaRPr lang="en-US" dirty="0"/>
          </a:p>
          <a:p>
            <a:pPr marL="571500" lvl="0" indent="-457200">
              <a:buFont typeface="+mj-lt"/>
              <a:buAutoNum type="arabicPeriod"/>
            </a:pPr>
            <a:r>
              <a:rPr lang="en-CA" dirty="0"/>
              <a:t>Schedule the physician 4-8 weeks in advance</a:t>
            </a:r>
            <a:endParaRPr lang="en-US" dirty="0"/>
          </a:p>
          <a:p>
            <a:pPr marL="571500" lvl="0" indent="-457200">
              <a:buFont typeface="+mj-lt"/>
              <a:buAutoNum type="arabicPeriod"/>
            </a:pPr>
            <a:r>
              <a:rPr lang="en-CA" dirty="0"/>
              <a:t>No more than 3 care conferences in a row</a:t>
            </a:r>
            <a:endParaRPr lang="en-US" dirty="0"/>
          </a:p>
          <a:p>
            <a:pPr marL="571500" lvl="0" indent="-457200">
              <a:buFont typeface="+mj-lt"/>
              <a:buAutoNum type="arabicPeriod"/>
            </a:pPr>
            <a:r>
              <a:rPr lang="en-CA" dirty="0"/>
              <a:t>Be flexible</a:t>
            </a:r>
            <a:endParaRPr lang="en-US" dirty="0"/>
          </a:p>
          <a:p>
            <a:pPr marL="571500" lvl="0" indent="-457200">
              <a:buFont typeface="+mj-lt"/>
              <a:buAutoNum type="arabicPeriod"/>
            </a:pPr>
            <a:r>
              <a:rPr lang="en-CA" dirty="0"/>
              <a:t>Scheduling options:</a:t>
            </a:r>
            <a:endParaRPr lang="en-US" dirty="0"/>
          </a:p>
          <a:p>
            <a:pPr marL="868680" lvl="1" indent="-457200">
              <a:buFont typeface="+mj-lt"/>
              <a:buAutoNum type="arabicPeriod"/>
            </a:pPr>
            <a:r>
              <a:rPr lang="en-CA" i="1" dirty="0"/>
              <a:t>Option A</a:t>
            </a:r>
            <a:r>
              <a:rPr lang="en-CA" dirty="0"/>
              <a:t> – </a:t>
            </a:r>
            <a:r>
              <a:rPr lang="en-CA" dirty="0" smtClean="0"/>
              <a:t>GP in attendance </a:t>
            </a:r>
            <a:r>
              <a:rPr lang="en-CA" dirty="0"/>
              <a:t>with the family, MRP, RCC, allied health workers</a:t>
            </a:r>
            <a:endParaRPr lang="en-US" dirty="0"/>
          </a:p>
          <a:p>
            <a:pPr marL="868680" lvl="1" indent="-457200">
              <a:buFont typeface="+mj-lt"/>
              <a:buAutoNum type="arabicPeriod"/>
            </a:pPr>
            <a:r>
              <a:rPr lang="en-CA" i="1" dirty="0"/>
              <a:t>Option B</a:t>
            </a:r>
            <a:r>
              <a:rPr lang="en-CA" dirty="0"/>
              <a:t> – </a:t>
            </a:r>
            <a:r>
              <a:rPr lang="en-CA" dirty="0" smtClean="0"/>
              <a:t>GP virtual </a:t>
            </a:r>
            <a:r>
              <a:rPr lang="en-CA" dirty="0"/>
              <a:t>attendance via video or telephone </a:t>
            </a:r>
            <a:r>
              <a:rPr lang="en-US" dirty="0" smtClean="0"/>
              <a:t> </a:t>
            </a:r>
            <a:endParaRPr lang="en-US" dirty="0"/>
          </a:p>
          <a:p>
            <a:pPr marL="868680" lvl="1" indent="-457200">
              <a:buFont typeface="+mj-lt"/>
              <a:buAutoNum type="arabicPeriod"/>
            </a:pPr>
            <a:r>
              <a:rPr lang="en-CA" i="1" dirty="0"/>
              <a:t>Option C</a:t>
            </a:r>
            <a:r>
              <a:rPr lang="en-CA" dirty="0"/>
              <a:t> – Preconference with allied health workers and RCC.  Subsequent reports carried forward to a smaller meeting with the MRP and RCC.  The family could attend either or both</a:t>
            </a:r>
            <a:endParaRPr lang="en-US" dirty="0"/>
          </a:p>
          <a:p>
            <a:pPr marL="571500" lvl="0" indent="-457200">
              <a:buFont typeface="+mj-lt"/>
              <a:buAutoNum type="arabicPeriod"/>
            </a:pPr>
            <a:r>
              <a:rPr lang="en-CA" dirty="0" smtClean="0"/>
              <a:t>Plan </a:t>
            </a:r>
            <a:r>
              <a:rPr lang="en-CA" dirty="0"/>
              <a:t>the care conference so the physicians piece is done in first 30 minutes</a:t>
            </a:r>
            <a:endParaRPr lang="en-US" dirty="0"/>
          </a:p>
          <a:p>
            <a:pPr marL="571500" lvl="0" indent="-457200">
              <a:buFont typeface="+mj-lt"/>
              <a:buAutoNum type="arabicPeriod"/>
            </a:pPr>
            <a:r>
              <a:rPr lang="en-CA" dirty="0"/>
              <a:t>Invite the GP to leave if they need to once GP related issues have been covered off</a:t>
            </a:r>
            <a:endParaRPr lang="en-US" dirty="0"/>
          </a:p>
          <a:p>
            <a:pPr marL="114300" indent="0">
              <a:buNone/>
            </a:pPr>
            <a:endParaRPr lang="en-US" dirty="0"/>
          </a:p>
        </p:txBody>
      </p:sp>
    </p:spTree>
    <p:extLst>
      <p:ext uri="{BB962C8B-B14F-4D97-AF65-F5344CB8AC3E}">
        <p14:creationId xmlns:p14="http://schemas.microsoft.com/office/powerpoint/2010/main" val="189358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Tips to ensure care conferences produce the most benefit to the patient and caregiver team</a:t>
            </a:r>
          </a:p>
        </p:txBody>
      </p:sp>
      <p:sp>
        <p:nvSpPr>
          <p:cNvPr id="3" name="Content Placeholder 2"/>
          <p:cNvSpPr>
            <a:spLocks noGrp="1"/>
          </p:cNvSpPr>
          <p:nvPr>
            <p:ph idx="1"/>
          </p:nvPr>
        </p:nvSpPr>
        <p:spPr/>
        <p:txBody>
          <a:bodyPr>
            <a:normAutofit/>
          </a:bodyPr>
          <a:lstStyle/>
          <a:p>
            <a:pPr marL="571500" lvl="0" indent="-457200">
              <a:buFont typeface="+mj-lt"/>
              <a:buAutoNum type="arabicPeriod"/>
            </a:pPr>
            <a:r>
              <a:rPr lang="en-CA" dirty="0" smtClean="0"/>
              <a:t>Ask </a:t>
            </a:r>
            <a:r>
              <a:rPr lang="en-CA" dirty="0"/>
              <a:t>patient and members of the caregiver team for concerns to discuss in advance</a:t>
            </a:r>
            <a:endParaRPr lang="en-US" dirty="0"/>
          </a:p>
          <a:p>
            <a:pPr marL="571500" lvl="0" indent="-457200">
              <a:buFont typeface="+mj-lt"/>
              <a:buAutoNum type="arabicPeriod"/>
            </a:pPr>
            <a:r>
              <a:rPr lang="en-CA" dirty="0"/>
              <a:t>At the outset be clear and transparent about what is to be accomplished during the conference</a:t>
            </a:r>
            <a:endParaRPr lang="en-US" dirty="0"/>
          </a:p>
          <a:p>
            <a:pPr marL="571500" lvl="0" indent="-457200">
              <a:buFont typeface="+mj-lt"/>
              <a:buAutoNum type="arabicPeriod"/>
            </a:pPr>
            <a:r>
              <a:rPr lang="en-CA" dirty="0"/>
              <a:t>Have all the necessary paperwork organized in advance</a:t>
            </a:r>
            <a:endParaRPr lang="en-US" dirty="0"/>
          </a:p>
          <a:p>
            <a:endParaRPr lang="en-US" dirty="0"/>
          </a:p>
        </p:txBody>
      </p:sp>
    </p:spTree>
    <p:extLst>
      <p:ext uri="{BB962C8B-B14F-4D97-AF65-F5344CB8AC3E}">
        <p14:creationId xmlns:p14="http://schemas.microsoft.com/office/powerpoint/2010/main" val="71719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 Conferences </a:t>
            </a:r>
            <a:endParaRPr lang="en-US" dirty="0"/>
          </a:p>
        </p:txBody>
      </p:sp>
      <p:sp>
        <p:nvSpPr>
          <p:cNvPr id="3" name="Subtitle 2"/>
          <p:cNvSpPr>
            <a:spLocks noGrp="1"/>
          </p:cNvSpPr>
          <p:nvPr>
            <p:ph type="subTitle" idx="1"/>
          </p:nvPr>
        </p:nvSpPr>
        <p:spPr/>
        <p:txBody>
          <a:bodyPr/>
          <a:lstStyle/>
          <a:p>
            <a:r>
              <a:rPr lang="en-US" dirty="0" smtClean="0"/>
              <a:t>Dr. Steve </a:t>
            </a:r>
            <a:r>
              <a:rPr lang="en-US" dirty="0" err="1" smtClean="0"/>
              <a:t>Laragakis</a:t>
            </a:r>
            <a:endParaRPr lang="en-US" dirty="0"/>
          </a:p>
        </p:txBody>
      </p:sp>
    </p:spTree>
    <p:extLst>
      <p:ext uri="{BB962C8B-B14F-4D97-AF65-F5344CB8AC3E}">
        <p14:creationId xmlns:p14="http://schemas.microsoft.com/office/powerpoint/2010/main" val="154169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good conference will be appealing for the doctors to attend and a valuable learning and team building exercise for all the members. It will also reduce family fears, build trust, and lead to better patient care. </a:t>
            </a:r>
          </a:p>
          <a:p>
            <a:endParaRPr lang="en-US" dirty="0"/>
          </a:p>
          <a:p>
            <a:endParaRPr lang="en-US" dirty="0"/>
          </a:p>
          <a:p>
            <a:pPr marL="114300" indent="0">
              <a:buNone/>
            </a:pPr>
            <a:r>
              <a:rPr lang="en-US" dirty="0"/>
              <a:t>For Doctors </a:t>
            </a:r>
            <a:r>
              <a:rPr lang="en-US" dirty="0" smtClean="0"/>
              <a:t>:</a:t>
            </a:r>
            <a:endParaRPr lang="en-US" dirty="0"/>
          </a:p>
          <a:p>
            <a:pPr lvl="1"/>
            <a:r>
              <a:rPr lang="en-US" dirty="0"/>
              <a:t>Set a regular time for your meetings</a:t>
            </a:r>
          </a:p>
          <a:p>
            <a:pPr lvl="1"/>
            <a:r>
              <a:rPr lang="en-US" dirty="0"/>
              <a:t>Cluster patients for one doctor. </a:t>
            </a:r>
          </a:p>
          <a:p>
            <a:pPr lvl="1"/>
            <a:r>
              <a:rPr lang="en-US" dirty="0"/>
              <a:t>Link it to patient visits. </a:t>
            </a:r>
          </a:p>
          <a:p>
            <a:pPr lvl="1"/>
            <a:r>
              <a:rPr lang="en-US" dirty="0"/>
              <a:t>Make expectations clear at beginning of </a:t>
            </a:r>
            <a:r>
              <a:rPr lang="en-US" dirty="0" smtClean="0"/>
              <a:t>conference</a:t>
            </a:r>
            <a:r>
              <a:rPr lang="en-US" dirty="0"/>
              <a:t>. Medical issues only. Not laundry</a:t>
            </a:r>
          </a:p>
          <a:p>
            <a:endParaRPr lang="en-US" dirty="0"/>
          </a:p>
          <a:p>
            <a:pPr marL="114300" indent="0">
              <a:buNone/>
            </a:pPr>
            <a:r>
              <a:rPr lang="en-US" dirty="0"/>
              <a:t>For the Team</a:t>
            </a:r>
            <a:r>
              <a:rPr lang="en-US" dirty="0" smtClean="0"/>
              <a:t>:</a:t>
            </a:r>
            <a:endParaRPr lang="en-US" dirty="0"/>
          </a:p>
          <a:p>
            <a:r>
              <a:rPr lang="en-US" dirty="0"/>
              <a:t>Have everybody from the team there. And the chart. </a:t>
            </a:r>
          </a:p>
        </p:txBody>
      </p:sp>
    </p:spTree>
    <p:extLst>
      <p:ext uri="{BB962C8B-B14F-4D97-AF65-F5344CB8AC3E}">
        <p14:creationId xmlns:p14="http://schemas.microsoft.com/office/powerpoint/2010/main" val="121338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If family can't </a:t>
            </a:r>
            <a:r>
              <a:rPr lang="en-US" dirty="0"/>
              <a:t>come, have them phone in.</a:t>
            </a:r>
          </a:p>
          <a:p>
            <a:r>
              <a:rPr lang="en-US" dirty="0" smtClean="0"/>
              <a:t>Start </a:t>
            </a:r>
            <a:r>
              <a:rPr lang="en-US" dirty="0"/>
              <a:t>with brief description of person, </a:t>
            </a:r>
            <a:r>
              <a:rPr lang="en-US" dirty="0" err="1"/>
              <a:t>eg</a:t>
            </a:r>
            <a:r>
              <a:rPr lang="en-US" dirty="0"/>
              <a:t> kindergarten teacher, not </a:t>
            </a:r>
            <a:r>
              <a:rPr lang="en-US" dirty="0" err="1"/>
              <a:t>cva</a:t>
            </a:r>
            <a:r>
              <a:rPr lang="en-US" dirty="0"/>
              <a:t>/</a:t>
            </a:r>
            <a:r>
              <a:rPr lang="en-US" dirty="0" err="1"/>
              <a:t>dm</a:t>
            </a:r>
            <a:r>
              <a:rPr lang="en-US" dirty="0"/>
              <a:t>/</a:t>
            </a:r>
            <a:r>
              <a:rPr lang="en-US" dirty="0" err="1"/>
              <a:t>ckd</a:t>
            </a:r>
            <a:r>
              <a:rPr lang="en-US" dirty="0"/>
              <a:t>/</a:t>
            </a:r>
            <a:r>
              <a:rPr lang="en-US" dirty="0" err="1"/>
              <a:t>gerd</a:t>
            </a:r>
            <a:endParaRPr lang="en-US" dirty="0"/>
          </a:p>
          <a:p>
            <a:r>
              <a:rPr lang="en-US" dirty="0"/>
              <a:t>Each team member presents precise description of their part</a:t>
            </a:r>
          </a:p>
          <a:p>
            <a:r>
              <a:rPr lang="en-US" dirty="0"/>
              <a:t>Pharmacist list drugs with indication, and view to polypharmacy reduction</a:t>
            </a:r>
          </a:p>
          <a:p>
            <a:r>
              <a:rPr lang="en-US" dirty="0"/>
              <a:t>By the time it gets to the doctor only thing left is review goals of care, expected trajectory, and </a:t>
            </a:r>
            <a:r>
              <a:rPr lang="en-US" dirty="0" smtClean="0"/>
              <a:t>MOST</a:t>
            </a:r>
          </a:p>
          <a:p>
            <a:r>
              <a:rPr lang="en-US" dirty="0"/>
              <a:t>Set a regular time for your meetings, preferably a non office time, or book off a slot once every 2-4 weeks depending on the the number of residents you have. Have the facility cluster all the patients for one doctor in one block to optimize efficiency and financial return. Also see the patient so you can bill for that.</a:t>
            </a:r>
          </a:p>
        </p:txBody>
      </p:sp>
    </p:spTree>
    <p:extLst>
      <p:ext uri="{BB962C8B-B14F-4D97-AF65-F5344CB8AC3E}">
        <p14:creationId xmlns:p14="http://schemas.microsoft.com/office/powerpoint/2010/main" val="108828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pPr algn="l"/>
            <a:r>
              <a:rPr lang="en-CA" sz="3000" b="1" dirty="0" smtClean="0">
                <a:solidFill>
                  <a:srgbClr val="DC661E"/>
                </a:solidFill>
                <a:latin typeface="Verdana" pitchFamily="34" charset="0"/>
                <a:ea typeface="Verdana" pitchFamily="34" charset="0"/>
                <a:cs typeface="Verdana" pitchFamily="34" charset="0"/>
              </a:rPr>
              <a:t>Agenda </a:t>
            </a:r>
            <a:br>
              <a:rPr lang="en-CA" sz="3000" b="1" dirty="0" smtClean="0">
                <a:solidFill>
                  <a:srgbClr val="DC661E"/>
                </a:solidFill>
                <a:latin typeface="Verdana" pitchFamily="34" charset="0"/>
                <a:ea typeface="Verdana" pitchFamily="34" charset="0"/>
                <a:cs typeface="Verdana" pitchFamily="34" charset="0"/>
              </a:rPr>
            </a:br>
            <a:r>
              <a:rPr lang="en-US" sz="1900" b="1" dirty="0" smtClean="0">
                <a:solidFill>
                  <a:srgbClr val="DC661E"/>
                </a:solidFill>
                <a:latin typeface="Verdana" panose="020B0604030504040204" pitchFamily="34" charset="0"/>
                <a:ea typeface="Verdana" panose="020B0604030504040204" pitchFamily="34" charset="0"/>
                <a:cs typeface="Verdana" panose="020B0604030504040204" pitchFamily="34" charset="0"/>
              </a:rPr>
              <a:t>Residential </a:t>
            </a:r>
            <a:r>
              <a:rPr lang="en-US" sz="1900" b="1" dirty="0">
                <a:solidFill>
                  <a:srgbClr val="DC661E"/>
                </a:solidFill>
                <a:latin typeface="Verdana" panose="020B0604030504040204" pitchFamily="34" charset="0"/>
                <a:ea typeface="Verdana" panose="020B0604030504040204" pitchFamily="34" charset="0"/>
                <a:cs typeface="Verdana" panose="020B0604030504040204" pitchFamily="34" charset="0"/>
              </a:rPr>
              <a:t>Care: Supporting Physicians Leading Change</a:t>
            </a:r>
            <a:r>
              <a:rPr lang="en-US" sz="2000" dirty="0"/>
              <a:t/>
            </a:r>
            <a:br>
              <a:rPr lang="en-US" sz="2000" dirty="0"/>
            </a:br>
            <a:endParaRPr lang="en-CA" sz="1900" dirty="0">
              <a:solidFill>
                <a:srgbClr val="DC661E"/>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329698"/>
              </p:ext>
            </p:extLst>
          </p:nvPr>
        </p:nvGraphicFramePr>
        <p:xfrm>
          <a:off x="457200" y="914400"/>
          <a:ext cx="7677472" cy="5623560"/>
        </p:xfrm>
        <a:graphic>
          <a:graphicData uri="http://schemas.openxmlformats.org/drawingml/2006/table">
            <a:tbl>
              <a:tblPr firstRow="1" bandRow="1">
                <a:tableStyleId>{5C22544A-7EE6-4342-B048-85BDC9FD1C3A}</a:tableStyleId>
              </a:tblPr>
              <a:tblGrid>
                <a:gridCol w="7677472"/>
              </a:tblGrid>
              <a:tr h="5472336">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CA"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Intro to the webinar and review of technology - </a:t>
                      </a:r>
                      <a:r>
                        <a:rPr lang="en-CA" sz="14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Dr. Bekker</a:t>
                      </a:r>
                      <a:r>
                        <a:rPr lang="en-CA" sz="1400" b="1" i="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and Michelle Briere</a:t>
                      </a:r>
                      <a:endParaRPr lang="en-CA" sz="1400" b="1" i="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itchFamily="34" charset="0"/>
                        <a:buAutoNum type="arabicPeriod"/>
                        <a:tabLst/>
                        <a:defRPr/>
                      </a:pPr>
                      <a:endParaRPr lang="en-CA" sz="14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itchFamily="34" charset="0"/>
                        <a:buAutoNum type="arabicPeriod"/>
                        <a:tabLst/>
                        <a:defRPr/>
                      </a:pPr>
                      <a:endParaRPr lang="en-CA" sz="1400" b="1" i="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Tell us any further thoughts from our last webinar:</a:t>
                      </a:r>
                      <a:r>
                        <a:rPr lang="en-US" sz="1400" b="1"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Costs and benefits from changing patient/physician assignments</a:t>
                      </a:r>
                    </a:p>
                    <a:p>
                      <a:pPr marL="342900" marR="0" indent="-342900" algn="l" defTabSz="914400" rtl="0" eaLnBrk="1" fontAlgn="auto" latinLnBrk="0" hangingPunct="1">
                        <a:lnSpc>
                          <a:spcPct val="100000"/>
                        </a:lnSpc>
                        <a:spcBef>
                          <a:spcPts val="0"/>
                        </a:spcBef>
                        <a:spcAft>
                          <a:spcPts val="0"/>
                        </a:spcAft>
                        <a:buClrTx/>
                        <a:buSzTx/>
                        <a:buFont typeface="Arial" pitchFamily="34" charset="0"/>
                        <a:buAutoNum type="arabicPeriod"/>
                        <a:tabLst/>
                        <a:defRPr/>
                      </a:pPr>
                      <a:endPar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itchFamily="34" charset="0"/>
                        <a:buAutoNum type="arabicPeriod"/>
                        <a:tabLst/>
                        <a:defRPr/>
                      </a:pPr>
                      <a:endPar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42900" marR="0" indent="-3429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Care Conferences - Tips for best implementation</a:t>
                      </a:r>
                    </a:p>
                    <a:p>
                      <a:pPr marL="742950" lvl="1" indent="-285750">
                        <a:buFont typeface="Arial" panose="020B0604020202020204" pitchFamily="34" charset="0"/>
                        <a:buChar char="•"/>
                      </a:pPr>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Tips to ensure care conferences appear accessible/attractive to GP’s</a:t>
                      </a:r>
                    </a:p>
                    <a:p>
                      <a:pPr marL="742950" lvl="1" indent="-285750">
                        <a:buFont typeface="Arial" panose="020B0604020202020204" pitchFamily="34" charset="0"/>
                        <a:buChar char="•"/>
                      </a:pPr>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Tips to ensure care conferences produce the most benefit to the patient and caregiver team</a:t>
                      </a:r>
                    </a:p>
                    <a:p>
                      <a:endPar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Bob Mack (Penticton)</a:t>
                      </a:r>
                    </a:p>
                    <a:p>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Trevor </a:t>
                      </a:r>
                      <a:r>
                        <a:rPr lang="en-US" sz="1400" b="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Janz</a:t>
                      </a:r>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(Nelson)</a:t>
                      </a:r>
                    </a:p>
                    <a:p>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Steve </a:t>
                      </a:r>
                      <a:r>
                        <a:rPr lang="en-US" sz="1400" b="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Larigakis</a:t>
                      </a:r>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(White Rock)</a:t>
                      </a:r>
                    </a:p>
                    <a:p>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Jen </a:t>
                      </a:r>
                      <a:r>
                        <a:rPr lang="en-US" sz="1400" b="0" kern="120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Bitz</a:t>
                      </a:r>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(Central Okanagan)</a:t>
                      </a:r>
                    </a:p>
                    <a:p>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Jamie Ashton (Vancouver)</a:t>
                      </a:r>
                    </a:p>
                    <a:p>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Ian Bekker (Victoria)</a:t>
                      </a:r>
                    </a:p>
                    <a:p>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4.  Care system change evaluation results </a:t>
                      </a:r>
                    </a:p>
                    <a:p>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Jamie Ashton (Vancouver- RCI)</a:t>
                      </a:r>
                    </a:p>
                    <a:p>
                      <a:r>
                        <a:rPr lang="en-US" sz="14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Ian Bekker (Victoria -TORCH)</a:t>
                      </a:r>
                    </a:p>
                    <a:p>
                      <a:r>
                        <a:rPr lang="en-US" sz="1300" b="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557135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 Conferences </a:t>
            </a:r>
            <a:endParaRPr lang="en-US" dirty="0"/>
          </a:p>
        </p:txBody>
      </p:sp>
      <p:sp>
        <p:nvSpPr>
          <p:cNvPr id="3" name="Subtitle 2"/>
          <p:cNvSpPr>
            <a:spLocks noGrp="1"/>
          </p:cNvSpPr>
          <p:nvPr>
            <p:ph type="subTitle" idx="1"/>
          </p:nvPr>
        </p:nvSpPr>
        <p:spPr/>
        <p:txBody>
          <a:bodyPr/>
          <a:lstStyle/>
          <a:p>
            <a:r>
              <a:rPr lang="en-US" dirty="0" smtClean="0"/>
              <a:t>Ian Bekker</a:t>
            </a:r>
            <a:endParaRPr lang="en-US" dirty="0"/>
          </a:p>
        </p:txBody>
      </p:sp>
    </p:spTree>
    <p:extLst>
      <p:ext uri="{BB962C8B-B14F-4D97-AF65-F5344CB8AC3E}">
        <p14:creationId xmlns:p14="http://schemas.microsoft.com/office/powerpoint/2010/main" val="113592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TORCH</a:t>
            </a:r>
            <a:endParaRPr lang="en-US" dirty="0"/>
          </a:p>
        </p:txBody>
      </p:sp>
      <p:sp>
        <p:nvSpPr>
          <p:cNvPr id="3" name="Content Placeholder 2"/>
          <p:cNvSpPr>
            <a:spLocks noGrp="1"/>
          </p:cNvSpPr>
          <p:nvPr>
            <p:ph idx="1"/>
          </p:nvPr>
        </p:nvSpPr>
        <p:spPr/>
        <p:txBody>
          <a:bodyPr/>
          <a:lstStyle/>
          <a:p>
            <a:pPr>
              <a:spcAft>
                <a:spcPts val="600"/>
              </a:spcAft>
            </a:pPr>
            <a:r>
              <a:rPr lang="en-US" dirty="0" smtClean="0"/>
              <a:t>We kept telling the facilities to organize care conferences for 6 months</a:t>
            </a:r>
            <a:r>
              <a:rPr lang="is-IS" dirty="0" smtClean="0"/>
              <a:t>…. </a:t>
            </a:r>
            <a:r>
              <a:rPr lang="en-US" dirty="0"/>
              <a:t>m</a:t>
            </a:r>
            <a:r>
              <a:rPr lang="is-IS" dirty="0" smtClean="0"/>
              <a:t>ultiple meetings.  </a:t>
            </a:r>
          </a:p>
          <a:p>
            <a:pPr>
              <a:spcAft>
                <a:spcPts val="600"/>
              </a:spcAft>
            </a:pPr>
            <a:r>
              <a:rPr lang="is-IS" dirty="0" smtClean="0"/>
              <a:t>Each doctors said what 3 hour window per week they would make available and how much lead time they needed to schedule it.  Turned out we picked Tues or Wed</a:t>
            </a:r>
          </a:p>
          <a:p>
            <a:pPr>
              <a:spcAft>
                <a:spcPts val="600"/>
              </a:spcAft>
            </a:pPr>
            <a:r>
              <a:rPr lang="is-IS" dirty="0" smtClean="0"/>
              <a:t>Finally, clerk from my facility sat down and lined up all 22 of our patients in the year on our schedule.  </a:t>
            </a:r>
          </a:p>
          <a:p>
            <a:pPr>
              <a:spcAft>
                <a:spcPts val="600"/>
              </a:spcAft>
            </a:pPr>
            <a:r>
              <a:rPr lang="is-IS" dirty="0" smtClean="0"/>
              <a:t>Two pateints per session.  Two sesions per week  </a:t>
            </a:r>
          </a:p>
          <a:p>
            <a:r>
              <a:rPr lang="is-IS" dirty="0" smtClean="0"/>
              <a:t>30 mins each.  </a:t>
            </a:r>
          </a:p>
          <a:p>
            <a:endParaRPr lang="en-US" dirty="0"/>
          </a:p>
        </p:txBody>
      </p:sp>
    </p:spTree>
    <p:extLst>
      <p:ext uri="{BB962C8B-B14F-4D97-AF65-F5344CB8AC3E}">
        <p14:creationId xmlns:p14="http://schemas.microsoft.com/office/powerpoint/2010/main" val="356150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14375" y="1612900"/>
            <a:ext cx="7105650" cy="3873895"/>
          </a:xfrm>
          <a:prstGeom prst="rect">
            <a:avLst/>
          </a:prstGeom>
        </p:spPr>
      </p:pic>
      <p:sp>
        <p:nvSpPr>
          <p:cNvPr id="5" name="Rectangle 4"/>
          <p:cNvSpPr/>
          <p:nvPr/>
        </p:nvSpPr>
        <p:spPr>
          <a:xfrm>
            <a:off x="2286000" y="2057400"/>
            <a:ext cx="22098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74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TORCH facility</a:t>
            </a:r>
            <a:endParaRPr lang="en-US" dirty="0"/>
          </a:p>
        </p:txBody>
      </p:sp>
      <p:sp>
        <p:nvSpPr>
          <p:cNvPr id="3" name="Content Placeholder 2"/>
          <p:cNvSpPr>
            <a:spLocks noGrp="1"/>
          </p:cNvSpPr>
          <p:nvPr>
            <p:ph idx="1"/>
          </p:nvPr>
        </p:nvSpPr>
        <p:spPr/>
        <p:txBody>
          <a:bodyPr/>
          <a:lstStyle/>
          <a:p>
            <a:r>
              <a:rPr lang="en-US" dirty="0" smtClean="0"/>
              <a:t>Similar slow progress</a:t>
            </a:r>
          </a:p>
          <a:p>
            <a:r>
              <a:rPr lang="en-US" dirty="0" smtClean="0"/>
              <a:t>Then arranged three patients per session </a:t>
            </a:r>
            <a:endParaRPr lang="en-US"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168167" y="1622783"/>
            <a:ext cx="4198065" cy="5981700"/>
          </a:xfrm>
          <a:prstGeom prst="rect">
            <a:avLst/>
          </a:prstGeom>
        </p:spPr>
      </p:pic>
      <p:sp>
        <p:nvSpPr>
          <p:cNvPr id="5" name="Rectangle 4"/>
          <p:cNvSpPr/>
          <p:nvPr/>
        </p:nvSpPr>
        <p:spPr>
          <a:xfrm>
            <a:off x="3886200" y="33528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57800" y="34290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3810000"/>
            <a:ext cx="762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3810000"/>
            <a:ext cx="762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83200" y="3810000"/>
            <a:ext cx="762000" cy="110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65051" y="4507288"/>
            <a:ext cx="762000" cy="64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67150" y="4506912"/>
            <a:ext cx="762000" cy="108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32400" y="4537433"/>
            <a:ext cx="762000" cy="98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71750" y="5029200"/>
            <a:ext cx="762000" cy="98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86199" y="5029200"/>
            <a:ext cx="762000" cy="105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91124" y="5029200"/>
            <a:ext cx="762000" cy="9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14600" y="5451833"/>
            <a:ext cx="762000" cy="101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67150" y="5449452"/>
            <a:ext cx="762000" cy="10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03826" y="5469116"/>
            <a:ext cx="762000" cy="97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62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034818" y="1013183"/>
            <a:ext cx="4198065" cy="5981700"/>
          </a:xfrm>
        </p:spPr>
      </p:pic>
    </p:spTree>
    <p:extLst>
      <p:ext uri="{BB962C8B-B14F-4D97-AF65-F5344CB8AC3E}">
        <p14:creationId xmlns:p14="http://schemas.microsoft.com/office/powerpoint/2010/main" val="1798536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TORCH Practice Model Evaluation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579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TORCH</a:t>
            </a:r>
            <a:endParaRPr lang="en-US" dirty="0"/>
          </a:p>
        </p:txBody>
      </p:sp>
      <p:sp>
        <p:nvSpPr>
          <p:cNvPr id="4" name="Content Placeholder 2"/>
          <p:cNvSpPr>
            <a:spLocks noGrp="1"/>
          </p:cNvSpPr>
          <p:nvPr>
            <p:ph idx="1"/>
          </p:nvPr>
        </p:nvSpPr>
        <p:spPr/>
        <p:txBody>
          <a:bodyPr>
            <a:noAutofit/>
          </a:bodyPr>
          <a:lstStyle/>
          <a:p>
            <a:pPr marL="0" indent="0">
              <a:spcBef>
                <a:spcPts val="0"/>
              </a:spcBef>
              <a:spcAft>
                <a:spcPts val="1200"/>
              </a:spcAft>
              <a:buNone/>
            </a:pPr>
            <a:r>
              <a:rPr lang="en-US" sz="3000" b="1" dirty="0" smtClean="0">
                <a:latin typeface="Century Gothic"/>
                <a:cs typeface="Century Gothic"/>
              </a:rPr>
              <a:t>TORCH Prototype 2015</a:t>
            </a:r>
          </a:p>
          <a:p>
            <a:pPr lvl="3">
              <a:spcBef>
                <a:spcPts val="0"/>
              </a:spcBef>
              <a:spcAft>
                <a:spcPts val="1200"/>
              </a:spcAft>
              <a:buFont typeface="Arial"/>
              <a:buChar char="•"/>
            </a:pPr>
            <a:r>
              <a:rPr lang="en-US" sz="3000" b="0" dirty="0" smtClean="0">
                <a:latin typeface="Century Gothic"/>
                <a:cs typeface="Century Gothic"/>
              </a:rPr>
              <a:t>4 Facility teams, admin &amp; clinical</a:t>
            </a:r>
          </a:p>
          <a:p>
            <a:pPr lvl="3">
              <a:spcBef>
                <a:spcPts val="0"/>
              </a:spcBef>
              <a:spcAft>
                <a:spcPts val="1200"/>
              </a:spcAft>
              <a:buFont typeface="Arial"/>
              <a:buChar char="•"/>
            </a:pPr>
            <a:r>
              <a:rPr lang="en-US" sz="3000" b="0" dirty="0" smtClean="0">
                <a:latin typeface="Century Gothic"/>
                <a:cs typeface="Century Gothic"/>
              </a:rPr>
              <a:t>19 Doctors</a:t>
            </a:r>
          </a:p>
          <a:p>
            <a:pPr lvl="3">
              <a:spcBef>
                <a:spcPts val="0"/>
              </a:spcBef>
              <a:spcAft>
                <a:spcPts val="1200"/>
              </a:spcAft>
              <a:buFont typeface="Arial"/>
              <a:buChar char="•"/>
            </a:pPr>
            <a:r>
              <a:rPr lang="en-US" sz="3000" b="0" dirty="0" smtClean="0">
                <a:latin typeface="Century Gothic"/>
                <a:cs typeface="Century Gothic"/>
              </a:rPr>
              <a:t>356 Residents</a:t>
            </a:r>
          </a:p>
          <a:p>
            <a:pPr marL="1371600" lvl="3" indent="0">
              <a:buNone/>
            </a:pPr>
            <a:endParaRPr lang="en-US" sz="1000" dirty="0" smtClean="0">
              <a:latin typeface="Century Gothic"/>
              <a:cs typeface="Century Gothic"/>
            </a:endParaRPr>
          </a:p>
        </p:txBody>
      </p:sp>
    </p:spTree>
    <p:extLst>
      <p:ext uri="{BB962C8B-B14F-4D97-AF65-F5344CB8AC3E}">
        <p14:creationId xmlns:p14="http://schemas.microsoft.com/office/powerpoint/2010/main" val="178526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0574"/>
            <a:ext cx="8515350" cy="1045229"/>
          </a:xfrm>
          <a:prstGeom prst="rect">
            <a:avLst/>
          </a:prstGeom>
          <a:solidFill>
            <a:srgbClr val="E27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hangingPunct="1"/>
            <a:r>
              <a:rPr lang="en-CA" sz="2600" b="1" dirty="0" smtClean="0">
                <a:solidFill>
                  <a:prstClr val="white"/>
                </a:solidFill>
                <a:latin typeface="Century Gothic" panose="020B0502020202020204" pitchFamily="34" charset="0"/>
              </a:rPr>
              <a:t>1. Effect on ER </a:t>
            </a:r>
            <a:r>
              <a:rPr lang="en-CA" sz="2600" b="1" dirty="0">
                <a:solidFill>
                  <a:prstClr val="white"/>
                </a:solidFill>
                <a:latin typeface="Century Gothic" panose="020B0502020202020204" pitchFamily="34" charset="0"/>
              </a:rPr>
              <a:t>Visits and Transfers to Hospital</a:t>
            </a:r>
          </a:p>
        </p:txBody>
      </p:sp>
      <p:graphicFrame>
        <p:nvGraphicFramePr>
          <p:cNvPr id="7" name="Chart 6"/>
          <p:cNvGraphicFramePr>
            <a:graphicFrameLocks/>
          </p:cNvGraphicFramePr>
          <p:nvPr>
            <p:extLst/>
          </p:nvPr>
        </p:nvGraphicFramePr>
        <p:xfrm>
          <a:off x="2380469" y="1671757"/>
          <a:ext cx="4206069" cy="3653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601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 Shot 2016-03-01 at 12.00.14 PM.png"/>
          <p:cNvPicPr>
            <a:picLocks noChangeAspect="1"/>
          </p:cNvPicPr>
          <p:nvPr/>
        </p:nvPicPr>
        <p:blipFill>
          <a:blip r:embed="rId2">
            <a:extLst>
              <a:ext uri="{28A0092B-C50C-407E-A947-70E740481C1C}">
                <a14:useLocalDpi xmlns:a14="http://schemas.microsoft.com/office/drawing/2010/main" val="0"/>
              </a:ext>
            </a:extLst>
          </a:blip>
          <a:srcRect l="-20652" r="-20652"/>
          <a:stretch>
            <a:fillRect/>
          </a:stretch>
        </p:blipFill>
        <p:spPr>
          <a:xfrm>
            <a:off x="949325" y="274639"/>
            <a:ext cx="7083425" cy="5036556"/>
          </a:xfrm>
          <a:prstGeom prst="rect">
            <a:avLst/>
          </a:prstGeom>
        </p:spPr>
      </p:pic>
      <p:pic>
        <p:nvPicPr>
          <p:cNvPr id="3" name="Content Placeholder 3" descr="Screen Shot 2016-03-01 at 11.45.54 AM.png"/>
          <p:cNvPicPr>
            <a:picLocks noChangeAspect="1"/>
          </p:cNvPicPr>
          <p:nvPr/>
        </p:nvPicPr>
        <p:blipFill>
          <a:blip r:embed="rId3">
            <a:extLst>
              <a:ext uri="{28A0092B-C50C-407E-A947-70E740481C1C}">
                <a14:useLocalDpi xmlns:a14="http://schemas.microsoft.com/office/drawing/2010/main" val="0"/>
              </a:ext>
            </a:extLst>
          </a:blip>
          <a:srcRect l="-20093" r="-20093"/>
          <a:stretch>
            <a:fillRect/>
          </a:stretch>
        </p:blipFill>
        <p:spPr>
          <a:xfrm>
            <a:off x="782637" y="257167"/>
            <a:ext cx="7448550" cy="5189846"/>
          </a:xfrm>
          <a:prstGeom prst="rect">
            <a:avLst/>
          </a:prstGeom>
        </p:spPr>
      </p:pic>
      <p:sp>
        <p:nvSpPr>
          <p:cNvPr id="6" name="Oval 5"/>
          <p:cNvSpPr/>
          <p:nvPr/>
        </p:nvSpPr>
        <p:spPr>
          <a:xfrm>
            <a:off x="2087563" y="1047756"/>
            <a:ext cx="4794250" cy="3738562"/>
          </a:xfrm>
          <a:prstGeom prst="ellipse">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 name="Subtitle 2"/>
          <p:cNvSpPr txBox="1">
            <a:spLocks/>
          </p:cNvSpPr>
          <p:nvPr/>
        </p:nvSpPr>
        <p:spPr>
          <a:xfrm>
            <a:off x="2278063" y="1611313"/>
            <a:ext cx="4476749" cy="260350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5000"/>
              </a:lnSpc>
              <a:buClr>
                <a:srgbClr val="BFD431"/>
              </a:buClr>
            </a:pPr>
            <a:r>
              <a:rPr lang="en-CA" sz="2800" dirty="0" smtClean="0">
                <a:solidFill>
                  <a:srgbClr val="000000"/>
                </a:solidFill>
                <a:latin typeface="Century Gothic"/>
                <a:cs typeface="Century Gothic"/>
              </a:rPr>
              <a:t>Patients </a:t>
            </a:r>
            <a:r>
              <a:rPr lang="en-CA" sz="2800" dirty="0">
                <a:solidFill>
                  <a:srgbClr val="000000"/>
                </a:solidFill>
                <a:latin typeface="Century Gothic"/>
                <a:cs typeface="Century Gothic"/>
              </a:rPr>
              <a:t>are </a:t>
            </a:r>
            <a:r>
              <a:rPr lang="en-CA" sz="2800" dirty="0" smtClean="0">
                <a:solidFill>
                  <a:srgbClr val="000000"/>
                </a:solidFill>
                <a:latin typeface="Century Gothic"/>
                <a:cs typeface="Century Gothic"/>
              </a:rPr>
              <a:t>getting </a:t>
            </a:r>
            <a:r>
              <a:rPr lang="en-CA" sz="2800" dirty="0">
                <a:solidFill>
                  <a:srgbClr val="000000"/>
                </a:solidFill>
                <a:latin typeface="Century Gothic"/>
                <a:cs typeface="Century Gothic"/>
              </a:rPr>
              <a:t>more comprehensive care. They don’t have to wait and we don’t have to try and diagnose over fax anymore</a:t>
            </a:r>
            <a:r>
              <a:rPr lang="en-CA" sz="2800" dirty="0" smtClean="0">
                <a:solidFill>
                  <a:srgbClr val="000000"/>
                </a:solidFill>
                <a:latin typeface="Century Gothic"/>
                <a:cs typeface="Century Gothic"/>
              </a:rPr>
              <a:t>. </a:t>
            </a:r>
          </a:p>
          <a:p>
            <a:pPr>
              <a:lnSpc>
                <a:spcPct val="95000"/>
              </a:lnSpc>
              <a:buClr>
                <a:srgbClr val="BFD431"/>
              </a:buClr>
            </a:pPr>
            <a:r>
              <a:rPr lang="en-CA" sz="2800" i="1" dirty="0" smtClean="0">
                <a:solidFill>
                  <a:srgbClr val="000000"/>
                </a:solidFill>
                <a:latin typeface="Century Gothic"/>
                <a:cs typeface="Century Gothic"/>
              </a:rPr>
              <a:t> </a:t>
            </a:r>
            <a:r>
              <a:rPr lang="en-CA" sz="2200" i="1" dirty="0" smtClean="0">
                <a:solidFill>
                  <a:srgbClr val="000000"/>
                </a:solidFill>
                <a:latin typeface="Century Gothic"/>
                <a:cs typeface="Century Gothic"/>
              </a:rPr>
              <a:t>- </a:t>
            </a:r>
            <a:r>
              <a:rPr lang="en-CA" sz="2200" dirty="0" smtClean="0">
                <a:solidFill>
                  <a:srgbClr val="000000"/>
                </a:solidFill>
                <a:latin typeface="Century Gothic"/>
                <a:cs typeface="Century Gothic"/>
              </a:rPr>
              <a:t>Nurse</a:t>
            </a:r>
          </a:p>
        </p:txBody>
      </p:sp>
      <p:sp>
        <p:nvSpPr>
          <p:cNvPr id="7" name="Oval 6"/>
          <p:cNvSpPr/>
          <p:nvPr/>
        </p:nvSpPr>
        <p:spPr>
          <a:xfrm>
            <a:off x="5978527" y="3821425"/>
            <a:ext cx="633411" cy="401331"/>
          </a:xfrm>
          <a:prstGeom prst="ellipse">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Rectangle 7"/>
          <p:cNvSpPr/>
          <p:nvPr/>
        </p:nvSpPr>
        <p:spPr>
          <a:xfrm>
            <a:off x="1516063" y="4587875"/>
            <a:ext cx="873125" cy="944563"/>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Oval 8"/>
          <p:cNvSpPr/>
          <p:nvPr/>
        </p:nvSpPr>
        <p:spPr>
          <a:xfrm>
            <a:off x="2389188" y="3892232"/>
            <a:ext cx="460375" cy="322581"/>
          </a:xfrm>
          <a:prstGeom prst="ellipse">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Oval 9"/>
          <p:cNvSpPr/>
          <p:nvPr/>
        </p:nvSpPr>
        <p:spPr>
          <a:xfrm>
            <a:off x="2278063" y="1711639"/>
            <a:ext cx="369886" cy="177488"/>
          </a:xfrm>
          <a:prstGeom prst="ellipse">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78960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0574"/>
            <a:ext cx="8515350" cy="1045229"/>
          </a:xfrm>
          <a:prstGeom prst="rect">
            <a:avLst/>
          </a:prstGeom>
          <a:solidFill>
            <a:srgbClr val="E27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hangingPunct="1"/>
            <a:endParaRPr lang="en-CA" kern="1200">
              <a:solidFill>
                <a:prstClr val="white"/>
              </a:solidFill>
              <a:latin typeface="Calibri"/>
            </a:endParaRPr>
          </a:p>
        </p:txBody>
      </p:sp>
      <p:sp>
        <p:nvSpPr>
          <p:cNvPr id="6" name="TextBox 5"/>
          <p:cNvSpPr txBox="1"/>
          <p:nvPr/>
        </p:nvSpPr>
        <p:spPr>
          <a:xfrm>
            <a:off x="165010" y="760389"/>
            <a:ext cx="8605928" cy="492443"/>
          </a:xfrm>
          <a:prstGeom prst="rect">
            <a:avLst/>
          </a:prstGeom>
          <a:noFill/>
        </p:spPr>
        <p:txBody>
          <a:bodyPr wrap="square" rtlCol="0">
            <a:spAutoFit/>
          </a:bodyPr>
          <a:lstStyle/>
          <a:p>
            <a:pPr defTabSz="914400" hangingPunct="1"/>
            <a:r>
              <a:rPr lang="en-CA" sz="2600" b="1" kern="1200" dirty="0" smtClean="0">
                <a:solidFill>
                  <a:prstClr val="white"/>
                </a:solidFill>
                <a:latin typeface="Century Gothic" panose="020B0502020202020204" pitchFamily="34" charset="0"/>
                <a:ea typeface="+mn-ea"/>
                <a:cs typeface="+mn-cs"/>
              </a:rPr>
              <a:t>2. Improved </a:t>
            </a:r>
            <a:r>
              <a:rPr lang="en-CA" sz="2600" b="1" kern="1200" dirty="0">
                <a:solidFill>
                  <a:prstClr val="white"/>
                </a:solidFill>
                <a:latin typeface="Century Gothic" panose="020B0502020202020204" pitchFamily="34" charset="0"/>
                <a:ea typeface="+mn-ea"/>
                <a:cs typeface="+mn-cs"/>
              </a:rPr>
              <a:t>collaborative and team-based care</a:t>
            </a:r>
          </a:p>
        </p:txBody>
      </p:sp>
      <p:graphicFrame>
        <p:nvGraphicFramePr>
          <p:cNvPr id="9" name="Chart 8"/>
          <p:cNvGraphicFramePr/>
          <p:nvPr>
            <p:extLst/>
          </p:nvPr>
        </p:nvGraphicFramePr>
        <p:xfrm>
          <a:off x="1530261" y="1592235"/>
          <a:ext cx="5653178" cy="44292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868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 Conferences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90374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0574"/>
            <a:ext cx="8515350" cy="1045229"/>
          </a:xfrm>
          <a:prstGeom prst="rect">
            <a:avLst/>
          </a:prstGeom>
          <a:solidFill>
            <a:srgbClr val="E27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hangingPunct="1"/>
            <a:r>
              <a:rPr lang="en-CA" sz="2800" b="1" kern="1200" dirty="0" smtClean="0">
                <a:solidFill>
                  <a:prstClr val="white"/>
                </a:solidFill>
                <a:latin typeface="Century Gothic" panose="020B0502020202020204" pitchFamily="34" charset="0"/>
              </a:rPr>
              <a:t>3. High </a:t>
            </a:r>
            <a:r>
              <a:rPr lang="en-CA" sz="2800" b="1" kern="1200" dirty="0">
                <a:solidFill>
                  <a:prstClr val="white"/>
                </a:solidFill>
                <a:latin typeface="Century Gothic" panose="020B0502020202020204" pitchFamily="34" charset="0"/>
              </a:rPr>
              <a:t>quality of care provided by </a:t>
            </a:r>
            <a:r>
              <a:rPr lang="en-CA" sz="2800" b="1" kern="1200" dirty="0" smtClean="0">
                <a:solidFill>
                  <a:prstClr val="white"/>
                </a:solidFill>
                <a:latin typeface="Century Gothic" panose="020B0502020202020204" pitchFamily="34" charset="0"/>
              </a:rPr>
              <a:t>GPs</a:t>
            </a:r>
            <a:endParaRPr lang="en-CA" sz="2800" b="1" kern="1200" dirty="0">
              <a:solidFill>
                <a:prstClr val="white"/>
              </a:solidFill>
              <a:latin typeface="Century Gothic" panose="020B0502020202020204" pitchFamily="34" charset="0"/>
            </a:endParaRPr>
          </a:p>
        </p:txBody>
      </p:sp>
      <p:graphicFrame>
        <p:nvGraphicFramePr>
          <p:cNvPr id="7" name="Chart 6"/>
          <p:cNvGraphicFramePr>
            <a:graphicFrameLocks/>
          </p:cNvGraphicFramePr>
          <p:nvPr>
            <p:extLst/>
          </p:nvPr>
        </p:nvGraphicFramePr>
        <p:xfrm>
          <a:off x="628650" y="1771652"/>
          <a:ext cx="7748928" cy="3914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317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0574"/>
            <a:ext cx="8515350" cy="1045229"/>
          </a:xfrm>
          <a:prstGeom prst="rect">
            <a:avLst/>
          </a:prstGeom>
          <a:solidFill>
            <a:srgbClr val="E27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hangingPunct="1"/>
            <a:r>
              <a:rPr lang="en-CA" sz="2800" b="1" kern="1200" dirty="0" smtClean="0">
                <a:solidFill>
                  <a:prstClr val="white"/>
                </a:solidFill>
                <a:latin typeface="Century Gothic" panose="020B0502020202020204" pitchFamily="34" charset="0"/>
              </a:rPr>
              <a:t>4. High </a:t>
            </a:r>
            <a:r>
              <a:rPr lang="en-CA" sz="2800" b="1" kern="1200" dirty="0">
                <a:solidFill>
                  <a:prstClr val="white"/>
                </a:solidFill>
                <a:latin typeface="Century Gothic" panose="020B0502020202020204" pitchFamily="34" charset="0"/>
              </a:rPr>
              <a:t>patient and provider </a:t>
            </a:r>
            <a:r>
              <a:rPr lang="en-CA" sz="2800" b="1" kern="1200" dirty="0" smtClean="0">
                <a:solidFill>
                  <a:prstClr val="white"/>
                </a:solidFill>
                <a:latin typeface="Century Gothic" panose="020B0502020202020204" pitchFamily="34" charset="0"/>
              </a:rPr>
              <a:t>satisfaction</a:t>
            </a:r>
            <a:endParaRPr lang="en-CA" sz="2800" b="1" kern="1200" dirty="0">
              <a:solidFill>
                <a:prstClr val="white"/>
              </a:solidFill>
              <a:latin typeface="Century Gothic" panose="020B0502020202020204" pitchFamily="34" charset="0"/>
            </a:endParaRPr>
          </a:p>
        </p:txBody>
      </p:sp>
      <p:graphicFrame>
        <p:nvGraphicFramePr>
          <p:cNvPr id="6" name="Chart 5"/>
          <p:cNvGraphicFramePr>
            <a:graphicFrameLocks/>
          </p:cNvGraphicFramePr>
          <p:nvPr>
            <p:extLst/>
          </p:nvPr>
        </p:nvGraphicFramePr>
        <p:xfrm>
          <a:off x="1883570" y="1591731"/>
          <a:ext cx="4863306" cy="3942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73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 Shot 2016-03-01 at 12.00.14 PM.png"/>
          <p:cNvPicPr>
            <a:picLocks noChangeAspect="1"/>
          </p:cNvPicPr>
          <p:nvPr/>
        </p:nvPicPr>
        <p:blipFill>
          <a:blip r:embed="rId2">
            <a:extLst>
              <a:ext uri="{28A0092B-C50C-407E-A947-70E740481C1C}">
                <a14:useLocalDpi xmlns:a14="http://schemas.microsoft.com/office/drawing/2010/main" val="0"/>
              </a:ext>
            </a:extLst>
          </a:blip>
          <a:srcRect l="-20652" r="-20652"/>
          <a:stretch>
            <a:fillRect/>
          </a:stretch>
        </p:blipFill>
        <p:spPr>
          <a:xfrm>
            <a:off x="949325" y="274639"/>
            <a:ext cx="7083425" cy="5036556"/>
          </a:xfrm>
          <a:prstGeom prst="rect">
            <a:avLst/>
          </a:prstGeom>
        </p:spPr>
      </p:pic>
      <p:pic>
        <p:nvPicPr>
          <p:cNvPr id="3" name="Content Placeholder 3" descr="Screen Shot 2016-03-01 at 11.45.54 AM.png"/>
          <p:cNvPicPr>
            <a:picLocks noChangeAspect="1"/>
          </p:cNvPicPr>
          <p:nvPr/>
        </p:nvPicPr>
        <p:blipFill>
          <a:blip r:embed="rId3">
            <a:extLst>
              <a:ext uri="{28A0092B-C50C-407E-A947-70E740481C1C}">
                <a14:useLocalDpi xmlns:a14="http://schemas.microsoft.com/office/drawing/2010/main" val="0"/>
              </a:ext>
            </a:extLst>
          </a:blip>
          <a:srcRect l="-20093" r="-20093"/>
          <a:stretch>
            <a:fillRect/>
          </a:stretch>
        </p:blipFill>
        <p:spPr>
          <a:xfrm>
            <a:off x="782637" y="257167"/>
            <a:ext cx="7448550" cy="5189846"/>
          </a:xfrm>
          <a:prstGeom prst="rect">
            <a:avLst/>
          </a:prstGeom>
        </p:spPr>
      </p:pic>
      <p:sp>
        <p:nvSpPr>
          <p:cNvPr id="6" name="Oval 5"/>
          <p:cNvSpPr/>
          <p:nvPr/>
        </p:nvSpPr>
        <p:spPr>
          <a:xfrm>
            <a:off x="2055813" y="1047756"/>
            <a:ext cx="4826000" cy="3738562"/>
          </a:xfrm>
          <a:prstGeom prst="ellipse">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 name="Subtitle 2"/>
          <p:cNvSpPr txBox="1">
            <a:spLocks/>
          </p:cNvSpPr>
          <p:nvPr/>
        </p:nvSpPr>
        <p:spPr>
          <a:xfrm>
            <a:off x="2389188" y="1329047"/>
            <a:ext cx="4198938" cy="3258828"/>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600" dirty="0" smtClean="0">
                <a:latin typeface="Century Gothic"/>
                <a:cs typeface="Century Gothic"/>
              </a:rPr>
              <a:t>[</a:t>
            </a:r>
            <a:r>
              <a:rPr lang="en-CA" sz="2600" dirty="0">
                <a:latin typeface="Century Gothic"/>
                <a:cs typeface="Century Gothic"/>
              </a:rPr>
              <a:t>There is] a reduction in stress, knowing you have the burden of care for a resident and a physician will be coming in. Now we know things will be taken care of a lot sooner</a:t>
            </a:r>
            <a:r>
              <a:rPr lang="en-CA" sz="2600" dirty="0" smtClean="0">
                <a:latin typeface="Century Gothic"/>
                <a:cs typeface="Century Gothic"/>
              </a:rPr>
              <a:t>.</a:t>
            </a:r>
          </a:p>
          <a:p>
            <a:r>
              <a:rPr lang="en-CA" sz="2200" dirty="0" smtClean="0">
                <a:latin typeface="Century Gothic"/>
                <a:cs typeface="Century Gothic"/>
              </a:rPr>
              <a:t>– </a:t>
            </a:r>
            <a:r>
              <a:rPr lang="en-CA" sz="2200" dirty="0">
                <a:latin typeface="Century Gothic"/>
                <a:cs typeface="Century Gothic"/>
              </a:rPr>
              <a:t>Facility-based Care </a:t>
            </a:r>
            <a:r>
              <a:rPr lang="en-CA" sz="2200" dirty="0" smtClean="0">
                <a:latin typeface="Century Gothic"/>
                <a:cs typeface="Century Gothic"/>
              </a:rPr>
              <a:t>Provider</a:t>
            </a:r>
            <a:endParaRPr lang="en-CA" sz="2200" dirty="0">
              <a:latin typeface="Century Gothic"/>
              <a:cs typeface="Century Gothic"/>
            </a:endParaRPr>
          </a:p>
        </p:txBody>
      </p:sp>
      <p:sp>
        <p:nvSpPr>
          <p:cNvPr id="7" name="Oval 6"/>
          <p:cNvSpPr/>
          <p:nvPr/>
        </p:nvSpPr>
        <p:spPr>
          <a:xfrm>
            <a:off x="6207921" y="4000500"/>
            <a:ext cx="292892" cy="202881"/>
          </a:xfrm>
          <a:prstGeom prst="ellipse">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Rectangle 7"/>
          <p:cNvSpPr/>
          <p:nvPr/>
        </p:nvSpPr>
        <p:spPr>
          <a:xfrm>
            <a:off x="1516063" y="4587875"/>
            <a:ext cx="873125" cy="944563"/>
          </a:xfrm>
          <a:prstGeom prst="rect">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Oval 8"/>
          <p:cNvSpPr/>
          <p:nvPr/>
        </p:nvSpPr>
        <p:spPr>
          <a:xfrm>
            <a:off x="2227263" y="1777036"/>
            <a:ext cx="307973" cy="179075"/>
          </a:xfrm>
          <a:prstGeom prst="ellipse">
            <a:avLst/>
          </a:prstGeom>
          <a:solidFill>
            <a:srgbClr val="FFFFFF"/>
          </a:solidFill>
          <a:ln w="254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69022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0574"/>
            <a:ext cx="8515350" cy="1045229"/>
          </a:xfrm>
          <a:prstGeom prst="rect">
            <a:avLst/>
          </a:prstGeom>
          <a:solidFill>
            <a:srgbClr val="E27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hangingPunct="1"/>
            <a:r>
              <a:rPr lang="en-CA" sz="2800" b="1" kern="1200" dirty="0" smtClean="0">
                <a:solidFill>
                  <a:prstClr val="white"/>
                </a:solidFill>
                <a:latin typeface="Century Gothic" panose="020B0502020202020204" pitchFamily="34" charset="0"/>
              </a:rPr>
              <a:t>4. High </a:t>
            </a:r>
            <a:r>
              <a:rPr lang="en-CA" sz="2800" b="1" kern="1200" dirty="0">
                <a:solidFill>
                  <a:prstClr val="white"/>
                </a:solidFill>
                <a:latin typeface="Century Gothic" panose="020B0502020202020204" pitchFamily="34" charset="0"/>
              </a:rPr>
              <a:t>patient and provider </a:t>
            </a:r>
            <a:r>
              <a:rPr lang="en-CA" sz="2800" b="1" kern="1200" dirty="0" smtClean="0">
                <a:solidFill>
                  <a:prstClr val="white"/>
                </a:solidFill>
                <a:latin typeface="Century Gothic" panose="020B0502020202020204" pitchFamily="34" charset="0"/>
              </a:rPr>
              <a:t>satisfaction</a:t>
            </a:r>
            <a:endParaRPr lang="en-CA" sz="2800" b="1" kern="1200" dirty="0">
              <a:solidFill>
                <a:prstClr val="white"/>
              </a:solidFill>
              <a:latin typeface="Century Gothic" panose="020B0502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081733748"/>
              </p:ext>
            </p:extLst>
          </p:nvPr>
        </p:nvGraphicFramePr>
        <p:xfrm>
          <a:off x="1883570" y="1591731"/>
          <a:ext cx="4863306" cy="3942317"/>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stretch>
            <a:fillRect/>
          </a:stretch>
        </p:blipFill>
        <p:spPr>
          <a:xfrm>
            <a:off x="152400" y="2514600"/>
            <a:ext cx="7620000" cy="1865910"/>
          </a:xfrm>
          <a:prstGeom prst="rect">
            <a:avLst/>
          </a:prstGeom>
        </p:spPr>
      </p:pic>
      <p:sp>
        <p:nvSpPr>
          <p:cNvPr id="3" name="Rectangle 2"/>
          <p:cNvSpPr/>
          <p:nvPr/>
        </p:nvSpPr>
        <p:spPr>
          <a:xfrm>
            <a:off x="2514601" y="2438400"/>
            <a:ext cx="2649828" cy="191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76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Conferences</a:t>
            </a:r>
            <a:endParaRPr lang="en-US" dirty="0"/>
          </a:p>
        </p:txBody>
      </p:sp>
      <p:sp>
        <p:nvSpPr>
          <p:cNvPr id="3" name="Content Placeholder 2"/>
          <p:cNvSpPr>
            <a:spLocks noGrp="1"/>
          </p:cNvSpPr>
          <p:nvPr>
            <p:ph idx="1"/>
          </p:nvPr>
        </p:nvSpPr>
        <p:spPr/>
        <p:txBody>
          <a:bodyPr/>
          <a:lstStyle/>
          <a:p>
            <a:r>
              <a:rPr lang="en-US" dirty="0" smtClean="0"/>
              <a:t>A meeting to discuss how to best care for the resident.  </a:t>
            </a:r>
          </a:p>
          <a:p>
            <a:r>
              <a:rPr lang="en-US" dirty="0" smtClean="0"/>
              <a:t>Invited:  </a:t>
            </a:r>
          </a:p>
          <a:p>
            <a:pPr lvl="1"/>
            <a:r>
              <a:rPr lang="en-US" dirty="0" smtClean="0"/>
              <a:t>Staff who work with the resident (RN, PT, OT, Diet, Rec, S/W)</a:t>
            </a:r>
          </a:p>
          <a:p>
            <a:pPr lvl="1"/>
            <a:r>
              <a:rPr lang="en-US" dirty="0" smtClean="0"/>
              <a:t>Family</a:t>
            </a:r>
          </a:p>
          <a:p>
            <a:pPr lvl="1"/>
            <a:r>
              <a:rPr lang="en-US" dirty="0" smtClean="0"/>
              <a:t>Resident</a:t>
            </a:r>
          </a:p>
          <a:p>
            <a:pPr lvl="1"/>
            <a:r>
              <a:rPr lang="en-US" dirty="0" smtClean="0"/>
              <a:t>Pharmacist</a:t>
            </a:r>
          </a:p>
          <a:p>
            <a:pPr lvl="1"/>
            <a:r>
              <a:rPr lang="en-US" dirty="0" smtClean="0"/>
              <a:t>Physician</a:t>
            </a:r>
          </a:p>
          <a:p>
            <a:r>
              <a:rPr lang="en-US" dirty="0" smtClean="0"/>
              <a:t>Occur on admission and annually (some do every 6 months)</a:t>
            </a:r>
          </a:p>
          <a:p>
            <a:r>
              <a:rPr lang="en-US" dirty="0" smtClean="0"/>
              <a:t>Everyone gets a chance to ‘give report’.  Take about 30 </a:t>
            </a:r>
            <a:r>
              <a:rPr lang="en-US" dirty="0" err="1" smtClean="0"/>
              <a:t>mins</a:t>
            </a:r>
            <a:endParaRPr lang="en-US" dirty="0" smtClean="0"/>
          </a:p>
          <a:p>
            <a:r>
              <a:rPr lang="en-US" dirty="0" smtClean="0"/>
              <a:t>Physicians often don’t see the benefit exceeding the cost of attending.  </a:t>
            </a:r>
          </a:p>
        </p:txBody>
      </p:sp>
    </p:spTree>
    <p:extLst>
      <p:ext uri="{BB962C8B-B14F-4D97-AF65-F5344CB8AC3E}">
        <p14:creationId xmlns:p14="http://schemas.microsoft.com/office/powerpoint/2010/main" val="934884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Conferences – Problem?</a:t>
            </a:r>
            <a:endParaRPr lang="en-US" dirty="0"/>
          </a:p>
        </p:txBody>
      </p:sp>
      <p:sp>
        <p:nvSpPr>
          <p:cNvPr id="3" name="Content Placeholder 2"/>
          <p:cNvSpPr>
            <a:spLocks noGrp="1"/>
          </p:cNvSpPr>
          <p:nvPr>
            <p:ph idx="1"/>
          </p:nvPr>
        </p:nvSpPr>
        <p:spPr/>
        <p:txBody>
          <a:bodyPr/>
          <a:lstStyle/>
          <a:p>
            <a:endParaRPr lang="en-US" dirty="0"/>
          </a:p>
          <a:p>
            <a:pPr>
              <a:spcAft>
                <a:spcPts val="600"/>
              </a:spcAft>
            </a:pPr>
            <a:r>
              <a:rPr lang="en-US" dirty="0" smtClean="0"/>
              <a:t>Attendance to care conference is one of the best practices for RCI funding because it really really improves patient care.</a:t>
            </a:r>
          </a:p>
          <a:p>
            <a:pPr>
              <a:spcAft>
                <a:spcPts val="600"/>
              </a:spcAft>
            </a:pPr>
            <a:r>
              <a:rPr lang="en-US" dirty="0" smtClean="0"/>
              <a:t>Physicians make better decisions when they know the “big picture”.  Everyone needs to paddle the same direction</a:t>
            </a:r>
          </a:p>
          <a:p>
            <a:r>
              <a:rPr lang="en-US" dirty="0"/>
              <a:t>P</a:t>
            </a:r>
            <a:r>
              <a:rPr lang="en-US" dirty="0" smtClean="0"/>
              <a:t>hysicians see this as a reason not to join RCI.    “I just can’t go to care conferences”. </a:t>
            </a:r>
          </a:p>
          <a:p>
            <a:endParaRPr lang="en-US" dirty="0"/>
          </a:p>
          <a:p>
            <a:r>
              <a:rPr lang="en-US" dirty="0" smtClean="0"/>
              <a:t>Why?</a:t>
            </a:r>
          </a:p>
          <a:p>
            <a:endParaRPr lang="en-US" dirty="0" smtClean="0"/>
          </a:p>
          <a:p>
            <a:pPr marL="114300" indent="0">
              <a:buNone/>
            </a:pPr>
            <a:endParaRPr lang="en-US" dirty="0" smtClean="0"/>
          </a:p>
        </p:txBody>
      </p:sp>
    </p:spTree>
    <p:extLst>
      <p:ext uri="{BB962C8B-B14F-4D97-AF65-F5344CB8AC3E}">
        <p14:creationId xmlns:p14="http://schemas.microsoft.com/office/powerpoint/2010/main" val="155859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Conferences - Solutions</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buNone/>
            </a:pPr>
            <a:r>
              <a:rPr lang="en-US" dirty="0" smtClean="0"/>
              <a:t>Goal: Think of ways to bring physicians to care conferences</a:t>
            </a:r>
          </a:p>
          <a:p>
            <a:pPr marL="114300" indent="0">
              <a:buNone/>
            </a:pPr>
            <a:endParaRPr lang="en-US" dirty="0"/>
          </a:p>
          <a:p>
            <a:r>
              <a:rPr lang="en-US" dirty="0" smtClean="0"/>
              <a:t>Tips </a:t>
            </a:r>
            <a:r>
              <a:rPr lang="en-US" dirty="0"/>
              <a:t>to ensure care conferences are accessible/attractive to GP’s - i.e. scheduling, belief in their value and efficiency. </a:t>
            </a:r>
          </a:p>
          <a:p>
            <a:endParaRPr lang="en-US" dirty="0"/>
          </a:p>
          <a:p>
            <a:r>
              <a:rPr lang="en-US" dirty="0" smtClean="0"/>
              <a:t>Tips </a:t>
            </a:r>
            <a:r>
              <a:rPr lang="en-US" dirty="0"/>
              <a:t>to ensure care conferences produce the most benefit to the patient and caregiver </a:t>
            </a:r>
            <a:r>
              <a:rPr lang="en-US" dirty="0" smtClean="0"/>
              <a:t>team</a:t>
            </a:r>
            <a:endParaRPr lang="en-US" dirty="0"/>
          </a:p>
        </p:txBody>
      </p:sp>
      <p:sp>
        <p:nvSpPr>
          <p:cNvPr id="4" name="Curved Left Arrow 3"/>
          <p:cNvSpPr/>
          <p:nvPr/>
        </p:nvSpPr>
        <p:spPr>
          <a:xfrm>
            <a:off x="7886700" y="3200400"/>
            <a:ext cx="381000" cy="914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flipV="1">
            <a:off x="266700" y="3162300"/>
            <a:ext cx="381000" cy="990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609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 Conferences </a:t>
            </a:r>
            <a:endParaRPr lang="en-US" dirty="0"/>
          </a:p>
        </p:txBody>
      </p:sp>
      <p:sp>
        <p:nvSpPr>
          <p:cNvPr id="3" name="Subtitle 2"/>
          <p:cNvSpPr>
            <a:spLocks noGrp="1"/>
          </p:cNvSpPr>
          <p:nvPr>
            <p:ph type="subTitle" idx="1"/>
          </p:nvPr>
        </p:nvSpPr>
        <p:spPr/>
        <p:txBody>
          <a:bodyPr/>
          <a:lstStyle/>
          <a:p>
            <a:r>
              <a:rPr lang="en-US" dirty="0" smtClean="0"/>
              <a:t>Dr. Bob Mack</a:t>
            </a:r>
            <a:endParaRPr lang="en-US" dirty="0"/>
          </a:p>
        </p:txBody>
      </p:sp>
    </p:spTree>
    <p:extLst>
      <p:ext uri="{BB962C8B-B14F-4D97-AF65-F5344CB8AC3E}">
        <p14:creationId xmlns:p14="http://schemas.microsoft.com/office/powerpoint/2010/main" val="71989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Penticton Care Conference Development Process</a:t>
            </a:r>
            <a:endParaRPr lang="en-US" dirty="0"/>
          </a:p>
        </p:txBody>
      </p:sp>
      <p:sp>
        <p:nvSpPr>
          <p:cNvPr id="3" name="Content Placeholder 2"/>
          <p:cNvSpPr>
            <a:spLocks noGrp="1"/>
          </p:cNvSpPr>
          <p:nvPr>
            <p:ph idx="1"/>
          </p:nvPr>
        </p:nvSpPr>
        <p:spPr/>
        <p:txBody>
          <a:bodyPr>
            <a:normAutofit fontScale="77500" lnSpcReduction="20000"/>
          </a:bodyPr>
          <a:lstStyle/>
          <a:p>
            <a:r>
              <a:rPr lang="en-CA" b="1" dirty="0"/>
              <a:t>Existing </a:t>
            </a:r>
            <a:r>
              <a:rPr lang="en-CA" b="1" dirty="0" smtClean="0"/>
              <a:t>situation-  </a:t>
            </a:r>
            <a:r>
              <a:rPr lang="en-CA" dirty="0" smtClean="0"/>
              <a:t>physicians </a:t>
            </a:r>
            <a:r>
              <a:rPr lang="en-CA" dirty="0"/>
              <a:t>rarely </a:t>
            </a:r>
            <a:r>
              <a:rPr lang="en-CA" dirty="0" smtClean="0"/>
              <a:t>attended because not given sufficient notice of schedule.  Meetings felt not </a:t>
            </a:r>
            <a:r>
              <a:rPr lang="en-CA" dirty="0"/>
              <a:t>to be a good use of their time</a:t>
            </a:r>
            <a:endParaRPr lang="en-US" dirty="0"/>
          </a:p>
          <a:p>
            <a:r>
              <a:rPr lang="en-US" b="1" i="1" dirty="0" smtClean="0"/>
              <a:t>Created a Package </a:t>
            </a:r>
            <a:r>
              <a:rPr lang="en-US" b="1" i="1" dirty="0"/>
              <a:t>of </a:t>
            </a:r>
            <a:r>
              <a:rPr lang="en-US" b="1" i="1" dirty="0" smtClean="0"/>
              <a:t>tools for time-efficient care conference</a:t>
            </a:r>
            <a:r>
              <a:rPr lang="en-US" b="1" dirty="0" smtClean="0"/>
              <a:t> </a:t>
            </a:r>
            <a:r>
              <a:rPr lang="en-US" dirty="0"/>
              <a:t>–things to do 1 month prior, 1 week prior, day of conference.  Instructions for facilitator, presenters, physicians.  Physician MOAs were notified 1 month prior and a mutually agreed date was set.  </a:t>
            </a:r>
            <a:endParaRPr lang="en-US" dirty="0" smtClean="0"/>
          </a:p>
          <a:p>
            <a:pPr marL="114300" indent="0">
              <a:buNone/>
            </a:pPr>
            <a:endParaRPr lang="en-US" dirty="0"/>
          </a:p>
          <a:p>
            <a:pPr marL="114300" indent="0">
              <a:buNone/>
            </a:pPr>
            <a:r>
              <a:rPr lang="en-US" dirty="0" smtClean="0"/>
              <a:t>Tips:</a:t>
            </a:r>
          </a:p>
          <a:p>
            <a:r>
              <a:rPr lang="en-US" dirty="0" smtClean="0"/>
              <a:t>Each </a:t>
            </a:r>
            <a:r>
              <a:rPr lang="en-US" dirty="0"/>
              <a:t>presenter </a:t>
            </a:r>
            <a:r>
              <a:rPr lang="en-US" dirty="0" smtClean="0"/>
              <a:t>emphasizes </a:t>
            </a:r>
            <a:r>
              <a:rPr lang="en-US" dirty="0"/>
              <a:t>change. </a:t>
            </a:r>
            <a:endParaRPr lang="en-US" dirty="0" smtClean="0"/>
          </a:p>
          <a:p>
            <a:r>
              <a:rPr lang="en-US" dirty="0" smtClean="0"/>
              <a:t>MRP </a:t>
            </a:r>
            <a:r>
              <a:rPr lang="en-US" dirty="0"/>
              <a:t>summarizing and distilling the input, suggest what the future held. </a:t>
            </a:r>
            <a:endParaRPr lang="en-US" dirty="0" smtClean="0"/>
          </a:p>
          <a:p>
            <a:r>
              <a:rPr lang="en-US" dirty="0" smtClean="0"/>
              <a:t>Medications </a:t>
            </a:r>
            <a:r>
              <a:rPr lang="en-US" dirty="0"/>
              <a:t>and </a:t>
            </a:r>
            <a:r>
              <a:rPr lang="en-US" dirty="0" smtClean="0"/>
              <a:t>End-of-life</a:t>
            </a:r>
            <a:r>
              <a:rPr lang="en-US" dirty="0"/>
              <a:t>. </a:t>
            </a:r>
            <a:endParaRPr lang="en-US" dirty="0" smtClean="0"/>
          </a:p>
          <a:p>
            <a:r>
              <a:rPr lang="en-CA" dirty="0" smtClean="0"/>
              <a:t> </a:t>
            </a:r>
            <a:r>
              <a:rPr lang="en-CA" dirty="0"/>
              <a:t>If family requires more lengthy </a:t>
            </a:r>
            <a:r>
              <a:rPr lang="en-CA" dirty="0" smtClean="0"/>
              <a:t>discussion, </a:t>
            </a:r>
            <a:r>
              <a:rPr lang="en-CA" dirty="0"/>
              <a:t>we encourage them to make an appointment to see the MRP later in the office.</a:t>
            </a:r>
            <a:endParaRPr lang="en-US" dirty="0"/>
          </a:p>
          <a:p>
            <a:r>
              <a:rPr lang="en-US" dirty="0"/>
              <a:t>M</a:t>
            </a:r>
            <a:r>
              <a:rPr lang="en-US" dirty="0" smtClean="0"/>
              <a:t>any </a:t>
            </a:r>
            <a:r>
              <a:rPr lang="en-US" dirty="0"/>
              <a:t>physicians skirted around discussing end-of-life issues.  Our better facilitators would prompt them.</a:t>
            </a:r>
          </a:p>
          <a:p>
            <a:r>
              <a:rPr lang="en-US" u="sng" dirty="0"/>
              <a:t>What we learned</a:t>
            </a:r>
            <a:r>
              <a:rPr lang="en-CA" dirty="0"/>
              <a:t>--this approach doesn't work well in isolation.  We had to do some team building first.  </a:t>
            </a:r>
            <a:endParaRPr lang="en-CA" dirty="0" smtClean="0"/>
          </a:p>
          <a:p>
            <a:r>
              <a:rPr lang="en-CA" dirty="0" smtClean="0"/>
              <a:t>A large benefit of care conference attendance is that it increase </a:t>
            </a:r>
            <a:r>
              <a:rPr lang="en-CA" dirty="0"/>
              <a:t>the MRPs' presence in the facility.  We encouraged pro-active facility visits by the MRP ...and they responded.  This was </a:t>
            </a:r>
            <a:r>
              <a:rPr lang="en-CA" u="sng" dirty="0"/>
              <a:t>very</a:t>
            </a:r>
            <a:r>
              <a:rPr lang="en-CA" dirty="0"/>
              <a:t> well received by facility </a:t>
            </a:r>
            <a:r>
              <a:rPr lang="en-CA" dirty="0" smtClean="0"/>
              <a:t>staff</a:t>
            </a:r>
          </a:p>
          <a:p>
            <a:endParaRPr lang="en-US" dirty="0" smtClean="0"/>
          </a:p>
          <a:p>
            <a:endParaRPr lang="en-US" dirty="0"/>
          </a:p>
        </p:txBody>
      </p:sp>
    </p:spTree>
    <p:extLst>
      <p:ext uri="{BB962C8B-B14F-4D97-AF65-F5344CB8AC3E}">
        <p14:creationId xmlns:p14="http://schemas.microsoft.com/office/powerpoint/2010/main" val="64274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Penticton Care Conference Development Process</a:t>
            </a:r>
          </a:p>
        </p:txBody>
      </p:sp>
      <p:sp>
        <p:nvSpPr>
          <p:cNvPr id="3" name="Content Placeholder 2"/>
          <p:cNvSpPr>
            <a:spLocks noGrp="1"/>
          </p:cNvSpPr>
          <p:nvPr>
            <p:ph idx="1"/>
          </p:nvPr>
        </p:nvSpPr>
        <p:spPr/>
        <p:txBody>
          <a:bodyPr>
            <a:normAutofit/>
          </a:bodyPr>
          <a:lstStyle/>
          <a:p>
            <a:pPr marL="114300" indent="0">
              <a:buNone/>
            </a:pPr>
            <a:endParaRPr lang="en-US" dirty="0" smtClean="0"/>
          </a:p>
          <a:p>
            <a:r>
              <a:rPr lang="en-US" dirty="0"/>
              <a:t>F</a:t>
            </a:r>
            <a:r>
              <a:rPr lang="en-US" dirty="0" smtClean="0"/>
              <a:t>acilitator is the key person in the meeting.  Not necessarily the nurse administrator---some of whom were uncomfortable in the role.  </a:t>
            </a:r>
            <a:r>
              <a:rPr lang="en-CA" dirty="0" smtClean="0"/>
              <a:t> The facilitator would receive </a:t>
            </a:r>
            <a:r>
              <a:rPr lang="en-CA" dirty="0"/>
              <a:t>formal training from our Education </a:t>
            </a:r>
            <a:r>
              <a:rPr lang="en-CA" dirty="0" smtClean="0"/>
              <a:t>division before running a meeting.</a:t>
            </a:r>
          </a:p>
          <a:p>
            <a:pPr marL="114300" indent="0">
              <a:buNone/>
            </a:pPr>
            <a:r>
              <a:rPr lang="en-CA" dirty="0" smtClean="0"/>
              <a:t>  </a:t>
            </a:r>
            <a:r>
              <a:rPr lang="en-US" dirty="0" smtClean="0"/>
              <a:t> </a:t>
            </a:r>
            <a:endParaRPr lang="en-US" dirty="0"/>
          </a:p>
          <a:p>
            <a:r>
              <a:rPr lang="en-CA" dirty="0" smtClean="0"/>
              <a:t>We are </a:t>
            </a:r>
            <a:r>
              <a:rPr lang="en-CA" dirty="0"/>
              <a:t>told that it takes 2-3 years to change the culture of a facility…and we saw this.  We had facilities providing excellent Care Conferences yet with the loss of a key person there was rapid loss of the structure.  We believe that there will need to be a quality control person on the ground…which is a role for our new position of Physician Champion</a:t>
            </a:r>
            <a:endParaRPr lang="en-US" dirty="0"/>
          </a:p>
          <a:p>
            <a:endParaRPr lang="en-US" dirty="0"/>
          </a:p>
        </p:txBody>
      </p:sp>
    </p:spTree>
    <p:extLst>
      <p:ext uri="{BB962C8B-B14F-4D97-AF65-F5344CB8AC3E}">
        <p14:creationId xmlns:p14="http://schemas.microsoft.com/office/powerpoint/2010/main" val="2004120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663</TotalTime>
  <Words>1798</Words>
  <Application>Microsoft Office PowerPoint</Application>
  <PresentationFormat>On-screen Show (4:3)</PresentationFormat>
  <Paragraphs>212</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Adjacency</vt:lpstr>
      <vt:lpstr>PowerPoint Presentation</vt:lpstr>
      <vt:lpstr>Agenda  Residential Care: Supporting Physicians Leading Change </vt:lpstr>
      <vt:lpstr>Care Conferences </vt:lpstr>
      <vt:lpstr>Care Conferences</vt:lpstr>
      <vt:lpstr>Care Conferences – Problem?</vt:lpstr>
      <vt:lpstr>Care Conferences - Solutions</vt:lpstr>
      <vt:lpstr>Care Conferences </vt:lpstr>
      <vt:lpstr>The Penticton Care Conference Development Process</vt:lpstr>
      <vt:lpstr>The Penticton Care Conference Development Process</vt:lpstr>
      <vt:lpstr>Care Conferences </vt:lpstr>
      <vt:lpstr>Save Time and Improve Care</vt:lpstr>
      <vt:lpstr>Getting the Most Value</vt:lpstr>
      <vt:lpstr>Getting the Most Value</vt:lpstr>
      <vt:lpstr>Care Conferences </vt:lpstr>
      <vt:lpstr>Tips to ensure care conferences are accessible/attractive to GP’s</vt:lpstr>
      <vt:lpstr>Tips to ensure care conferences produce the most benefit to the patient and caregiver team</vt:lpstr>
      <vt:lpstr>Care Conferences </vt:lpstr>
      <vt:lpstr>Principles</vt:lpstr>
      <vt:lpstr>Principles</vt:lpstr>
      <vt:lpstr>Care Conferences </vt:lpstr>
      <vt:lpstr>TORCH</vt:lpstr>
      <vt:lpstr>PowerPoint Presentation</vt:lpstr>
      <vt:lpstr>Another TORCH facility</vt:lpstr>
      <vt:lpstr>PowerPoint Presentation</vt:lpstr>
      <vt:lpstr>TORCH Practice Model Evaluation</vt:lpstr>
      <vt:lpstr>TORCH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 Medical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Conference</dc:title>
  <dc:creator>Administrator</dc:creator>
  <cp:lastModifiedBy>Administrator</cp:lastModifiedBy>
  <cp:revision>20</cp:revision>
  <dcterms:created xsi:type="dcterms:W3CDTF">2016-05-10T22:59:14Z</dcterms:created>
  <dcterms:modified xsi:type="dcterms:W3CDTF">2016-05-11T13:40:22Z</dcterms:modified>
</cp:coreProperties>
</file>